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8" r:id="rId5"/>
    <p:sldId id="263" r:id="rId6"/>
    <p:sldId id="262" r:id="rId7"/>
    <p:sldId id="260" r:id="rId8"/>
    <p:sldId id="261" r:id="rId9"/>
    <p:sldId id="264" r:id="rId10"/>
    <p:sldId id="265" r:id="rId11"/>
    <p:sldId id="266" r:id="rId12"/>
    <p:sldId id="267"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369330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22874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305495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144892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37035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57562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333773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246426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241118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395412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A0B879-0EDF-4B89-A663-ED0E378ED7A6}" type="datetimeFigureOut">
              <a:rPr lang="it-IT" smtClean="0"/>
              <a:pPr/>
              <a:t>16/07/2019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383D99-ACAC-4667-B9E3-87211FFA71B3}" type="slidenum">
              <a:rPr lang="it-IT" smtClean="0"/>
              <a:pPr/>
              <a:t>‹N›</a:t>
            </a:fld>
            <a:endParaRPr lang="it-IT"/>
          </a:p>
        </p:txBody>
      </p:sp>
    </p:spTree>
    <p:extLst>
      <p:ext uri="{BB962C8B-B14F-4D97-AF65-F5344CB8AC3E}">
        <p14:creationId xmlns:p14="http://schemas.microsoft.com/office/powerpoint/2010/main" val="167305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B879-0EDF-4B89-A663-ED0E378ED7A6}" type="datetimeFigureOut">
              <a:rPr lang="it-IT" smtClean="0"/>
              <a:pPr/>
              <a:t>16/07/2019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83D99-ACAC-4667-B9E3-87211FFA71B3}" type="slidenum">
              <a:rPr lang="it-IT" smtClean="0"/>
              <a:pPr/>
              <a:t>‹N›</a:t>
            </a:fld>
            <a:endParaRPr lang="it-IT"/>
          </a:p>
        </p:txBody>
      </p:sp>
    </p:spTree>
    <p:extLst>
      <p:ext uri="{BB962C8B-B14F-4D97-AF65-F5344CB8AC3E}">
        <p14:creationId xmlns:p14="http://schemas.microsoft.com/office/powerpoint/2010/main" val="2807757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332656"/>
            <a:ext cx="8064896" cy="6186309"/>
          </a:xfrm>
          <a:prstGeom prst="rect">
            <a:avLst/>
          </a:prstGeom>
        </p:spPr>
        <p:txBody>
          <a:bodyPr wrap="square">
            <a:spAutoFit/>
          </a:bodyPr>
          <a:lstStyle/>
          <a:p>
            <a:pPr algn="ctr"/>
            <a:r>
              <a:rPr lang="it-IT" b="1" dirty="0" smtClean="0">
                <a:latin typeface="+mj-lt"/>
                <a:cs typeface="Calibri Light" panose="020F0302020204030204" pitchFamily="34" charset="0"/>
              </a:rPr>
              <a:t>GLOBI TERRESTRI E CELESTI</a:t>
            </a:r>
          </a:p>
          <a:p>
            <a:pPr algn="ctr"/>
            <a:endParaRPr lang="it-IT" b="1" dirty="0" smtClean="0">
              <a:latin typeface="+mj-lt"/>
              <a:cs typeface="Calibri Light" panose="020F0302020204030204" pitchFamily="34" charset="0"/>
            </a:endParaRPr>
          </a:p>
          <a:p>
            <a:pPr algn="just"/>
            <a:r>
              <a:rPr lang="it-IT" dirty="0" smtClean="0">
                <a:latin typeface="+mj-lt"/>
                <a:cs typeface="Calibri Light" panose="020F0302020204030204" pitchFamily="34" charset="0"/>
              </a:rPr>
              <a:t>La </a:t>
            </a:r>
            <a:r>
              <a:rPr lang="it-IT" dirty="0">
                <a:latin typeface="+mj-lt"/>
                <a:cs typeface="Calibri Light" panose="020F0302020204030204" pitchFamily="34" charset="0"/>
              </a:rPr>
              <a:t>parola globo viene dal latino </a:t>
            </a:r>
            <a:r>
              <a:rPr lang="it-IT" dirty="0" smtClean="0">
                <a:latin typeface="+mj-lt"/>
                <a:cs typeface="Calibri Light" panose="020F0302020204030204" pitchFamily="34" charset="0"/>
              </a:rPr>
              <a:t>“</a:t>
            </a:r>
            <a:r>
              <a:rPr lang="it-IT" dirty="0" err="1">
                <a:latin typeface="+mj-lt"/>
                <a:cs typeface="Calibri Light" panose="020F0302020204030204" pitchFamily="34" charset="0"/>
              </a:rPr>
              <a:t>g</a:t>
            </a:r>
            <a:r>
              <a:rPr lang="it-IT" dirty="0" err="1" smtClean="0">
                <a:latin typeface="+mj-lt"/>
                <a:cs typeface="Calibri Light" panose="020F0302020204030204" pitchFamily="34" charset="0"/>
              </a:rPr>
              <a:t>lobus</a:t>
            </a:r>
            <a:r>
              <a:rPr lang="it-IT" dirty="0">
                <a:latin typeface="+mj-lt"/>
                <a:cs typeface="Calibri Light" panose="020F0302020204030204" pitchFamily="34" charset="0"/>
              </a:rPr>
              <a:t>” che significa sfera. </a:t>
            </a:r>
            <a:r>
              <a:rPr lang="it-IT" dirty="0" smtClean="0">
                <a:latin typeface="+mj-lt"/>
                <a:cs typeface="Calibri Light" panose="020F0302020204030204" pitchFamily="34" charset="0"/>
              </a:rPr>
              <a:t>Un </a:t>
            </a:r>
            <a:r>
              <a:rPr lang="it-IT" dirty="0">
                <a:latin typeface="+mj-lt"/>
                <a:cs typeface="Calibri Light" panose="020F0302020204030204" pitchFamily="34" charset="0"/>
              </a:rPr>
              <a:t>globo è un modello sferico della terra o della volta celeste, che restituisce un'immagine non distorta del nostro pianeta e dell'universo. La prima notizia di un </a:t>
            </a:r>
            <a:r>
              <a:rPr lang="it-IT" dirty="0" smtClean="0">
                <a:latin typeface="+mj-lt"/>
                <a:cs typeface="Calibri Light" panose="020F0302020204030204" pitchFamily="34" charset="0"/>
              </a:rPr>
              <a:t>globo </a:t>
            </a:r>
            <a:r>
              <a:rPr lang="it-IT" dirty="0">
                <a:latin typeface="+mj-lt"/>
                <a:cs typeface="Calibri Light" panose="020F0302020204030204" pitchFamily="34" charset="0"/>
              </a:rPr>
              <a:t>l’abbiamo con il geografo e storico greco </a:t>
            </a:r>
            <a:r>
              <a:rPr lang="it-IT" dirty="0" err="1">
                <a:latin typeface="+mj-lt"/>
                <a:cs typeface="Calibri Light" panose="020F0302020204030204" pitchFamily="34" charset="0"/>
              </a:rPr>
              <a:t>Strabone</a:t>
            </a:r>
            <a:r>
              <a:rPr lang="it-IT" dirty="0">
                <a:latin typeface="+mj-lt"/>
                <a:cs typeface="Calibri Light" panose="020F0302020204030204" pitchFamily="34" charset="0"/>
              </a:rPr>
              <a:t>, mentre quello </a:t>
            </a:r>
            <a:r>
              <a:rPr lang="it-IT" dirty="0" smtClean="0">
                <a:latin typeface="+mj-lt"/>
                <a:cs typeface="Calibri Light" panose="020F0302020204030204" pitchFamily="34" charset="0"/>
              </a:rPr>
              <a:t>più </a:t>
            </a:r>
            <a:r>
              <a:rPr lang="it-IT" dirty="0">
                <a:latin typeface="+mj-lt"/>
                <a:cs typeface="Calibri Light" panose="020F0302020204030204" pitchFamily="34" charset="0"/>
              </a:rPr>
              <a:t>antico è </a:t>
            </a:r>
            <a:r>
              <a:rPr lang="it-IT" dirty="0" smtClean="0">
                <a:latin typeface="+mj-lt"/>
                <a:cs typeface="Calibri Light" panose="020F0302020204030204" pitchFamily="34" charset="0"/>
              </a:rPr>
              <a:t>denominato </a:t>
            </a:r>
            <a:r>
              <a:rPr lang="it-IT" i="1" dirty="0" err="1">
                <a:latin typeface="+mj-lt"/>
                <a:cs typeface="Calibri Light" panose="020F0302020204030204" pitchFamily="34" charset="0"/>
              </a:rPr>
              <a:t>Erdapfel</a:t>
            </a:r>
            <a:r>
              <a:rPr lang="it-IT" i="1" dirty="0">
                <a:latin typeface="+mj-lt"/>
                <a:cs typeface="Calibri Light" panose="020F0302020204030204" pitchFamily="34" charset="0"/>
              </a:rPr>
              <a:t> </a:t>
            </a:r>
            <a:r>
              <a:rPr lang="it-IT" dirty="0">
                <a:latin typeface="+mj-lt"/>
                <a:cs typeface="Calibri Light" panose="020F0302020204030204" pitchFamily="34" charset="0"/>
              </a:rPr>
              <a:t>(mela terreste) </a:t>
            </a:r>
            <a:r>
              <a:rPr lang="it-IT" dirty="0" smtClean="0">
                <a:latin typeface="+mj-lt"/>
                <a:cs typeface="Calibri Light" panose="020F0302020204030204" pitchFamily="34" charset="0"/>
              </a:rPr>
              <a:t>ed è stato costruito </a:t>
            </a:r>
            <a:r>
              <a:rPr lang="it-IT" dirty="0">
                <a:latin typeface="+mj-lt"/>
                <a:cs typeface="Calibri Light" panose="020F0302020204030204" pitchFamily="34" charset="0"/>
              </a:rPr>
              <a:t>da Martin </a:t>
            </a:r>
            <a:r>
              <a:rPr lang="it-IT" dirty="0" err="1">
                <a:latin typeface="+mj-lt"/>
                <a:cs typeface="Calibri Light" panose="020F0302020204030204" pitchFamily="34" charset="0"/>
              </a:rPr>
              <a:t>Behaim</a:t>
            </a:r>
            <a:r>
              <a:rPr lang="it-IT" dirty="0">
                <a:latin typeface="+mj-lt"/>
                <a:cs typeface="Calibri Light" panose="020F0302020204030204" pitchFamily="34" charset="0"/>
              </a:rPr>
              <a:t> nel 1492. Inizialmente </a:t>
            </a:r>
            <a:r>
              <a:rPr lang="it-IT" dirty="0" smtClean="0">
                <a:latin typeface="+mj-lt"/>
                <a:cs typeface="Calibri Light" panose="020F0302020204030204" pitchFamily="34" charset="0"/>
              </a:rPr>
              <a:t>i disegni erano </a:t>
            </a:r>
            <a:r>
              <a:rPr lang="it-IT" dirty="0">
                <a:latin typeface="+mj-lt"/>
                <a:cs typeface="Calibri Light" panose="020F0302020204030204" pitchFamily="34" charset="0"/>
              </a:rPr>
              <a:t>incisi o dipinti direttamente sulla sfera, ma a partire dalla fine del </a:t>
            </a:r>
            <a:r>
              <a:rPr lang="it-IT" dirty="0" smtClean="0">
                <a:latin typeface="+mj-lt"/>
                <a:cs typeface="Calibri Light" panose="020F0302020204030204" pitchFamily="34" charset="0"/>
              </a:rPr>
              <a:t>‘500  </a:t>
            </a:r>
            <a:r>
              <a:rPr lang="it-IT" dirty="0">
                <a:latin typeface="+mj-lt"/>
                <a:cs typeface="Calibri Light" panose="020F0302020204030204" pitchFamily="34" charset="0"/>
              </a:rPr>
              <a:t>si iniziò a stampare una serie di spicchi di carta raffiguranti il globo terracqueo o la volta celeste, i cosiddetti "fusi", che si dipartivano in maniera puntiforme dai poli allargandosi proporzionalmente fino alla linea equatoriale. Questi </a:t>
            </a:r>
            <a:r>
              <a:rPr lang="it-IT" dirty="0" smtClean="0">
                <a:latin typeface="+mj-lt"/>
                <a:cs typeface="Calibri Light" panose="020F0302020204030204" pitchFamily="34" charset="0"/>
              </a:rPr>
              <a:t>erano </a:t>
            </a:r>
            <a:r>
              <a:rPr lang="it-IT" dirty="0">
                <a:latin typeface="+mj-lt"/>
                <a:cs typeface="Calibri Light" panose="020F0302020204030204" pitchFamily="34" charset="0"/>
              </a:rPr>
              <a:t>incollati su un supporto di </a:t>
            </a:r>
            <a:r>
              <a:rPr lang="it-IT" dirty="0" smtClean="0">
                <a:latin typeface="+mj-lt"/>
                <a:cs typeface="Calibri Light" panose="020F0302020204030204" pitchFamily="34" charset="0"/>
              </a:rPr>
              <a:t>legno, </a:t>
            </a:r>
            <a:r>
              <a:rPr lang="it-IT" dirty="0">
                <a:latin typeface="+mj-lt"/>
                <a:cs typeface="Calibri Light" panose="020F0302020204030204" pitchFamily="34" charset="0"/>
              </a:rPr>
              <a:t>che veniva ricoperto di carta pesta e di gesso sia per restituire la superficie sferica </a:t>
            </a:r>
            <a:r>
              <a:rPr lang="it-IT" dirty="0" smtClean="0">
                <a:latin typeface="+mj-lt"/>
                <a:cs typeface="Calibri Light" panose="020F0302020204030204" pitchFamily="34" charset="0"/>
              </a:rPr>
              <a:t>fedelmente, </a:t>
            </a:r>
            <a:r>
              <a:rPr lang="it-IT" dirty="0">
                <a:latin typeface="+mj-lt"/>
                <a:cs typeface="Calibri Light" panose="020F0302020204030204" pitchFamily="34" charset="0"/>
              </a:rPr>
              <a:t>sia per creare una superficie uniforme sulla quale si potevano incollare ordinatamente. Il globo veniva completato dall’anello meridiano montato </a:t>
            </a:r>
            <a:r>
              <a:rPr lang="it-IT" dirty="0" smtClean="0">
                <a:latin typeface="+mj-lt"/>
                <a:cs typeface="Calibri Light" panose="020F0302020204030204" pitchFamily="34" charset="0"/>
              </a:rPr>
              <a:t>sull’asse, </a:t>
            </a:r>
            <a:r>
              <a:rPr lang="it-IT" dirty="0">
                <a:latin typeface="+mj-lt"/>
                <a:cs typeface="Calibri Light" panose="020F0302020204030204" pitchFamily="34" charset="0"/>
              </a:rPr>
              <a:t>che collegava i due poli ed era inclinato di circa 23 gradi rispetto alla verticale per riprodurne l’inclinazione sul piano dell’orbita terrestre. L’anello dell’orizzonte, solitamente di legno, presentava un anello di carta con indicazioni dei </a:t>
            </a:r>
            <a:r>
              <a:rPr lang="it-IT" dirty="0" smtClean="0">
                <a:latin typeface="+mj-lt"/>
                <a:cs typeface="Calibri Light" panose="020F0302020204030204" pitchFamily="34" charset="0"/>
              </a:rPr>
              <a:t>mesi e </a:t>
            </a:r>
            <a:r>
              <a:rPr lang="it-IT" dirty="0">
                <a:latin typeface="+mj-lt"/>
                <a:cs typeface="Calibri Light" panose="020F0302020204030204" pitchFamily="34" charset="0"/>
              </a:rPr>
              <a:t>dei segni </a:t>
            </a:r>
            <a:r>
              <a:rPr lang="it-IT" dirty="0" smtClean="0">
                <a:latin typeface="+mj-lt"/>
                <a:cs typeface="Calibri Light" panose="020F0302020204030204" pitchFamily="34" charset="0"/>
              </a:rPr>
              <a:t>zodiacali. Il globo era </a:t>
            </a:r>
            <a:r>
              <a:rPr lang="it-IT" dirty="0">
                <a:latin typeface="+mj-lt"/>
                <a:cs typeface="Calibri Light" panose="020F0302020204030204" pitchFamily="34" charset="0"/>
              </a:rPr>
              <a:t>sostenuto da tre gambe nella montatura di tipo inglese o da quattro in quella di tipo olandese. L’anello meridiano veniva incastrato in una fessura praticata al centro della </a:t>
            </a:r>
            <a:r>
              <a:rPr lang="it-IT" dirty="0" smtClean="0">
                <a:latin typeface="+mj-lt"/>
                <a:cs typeface="Calibri Light" panose="020F0302020204030204" pitchFamily="34" charset="0"/>
              </a:rPr>
              <a:t>base, </a:t>
            </a:r>
            <a:r>
              <a:rPr lang="it-IT" dirty="0">
                <a:latin typeface="+mj-lt"/>
                <a:cs typeface="Calibri Light" panose="020F0302020204030204" pitchFamily="34" charset="0"/>
              </a:rPr>
              <a:t>in modo da mantenerne la posizione corretta. La diffusione di questa forma di </a:t>
            </a:r>
            <a:r>
              <a:rPr lang="it-IT" dirty="0" smtClean="0">
                <a:latin typeface="+mj-lt"/>
                <a:cs typeface="Calibri Light" panose="020F0302020204030204" pitchFamily="34" charset="0"/>
              </a:rPr>
              <a:t>rappresentazione </a:t>
            </a:r>
            <a:r>
              <a:rPr lang="it-IT" dirty="0">
                <a:latin typeface="+mj-lt"/>
                <a:cs typeface="Calibri Light" panose="020F0302020204030204" pitchFamily="34" charset="0"/>
              </a:rPr>
              <a:t>cartografica si registra tra il XVI e il XVIII secolo. </a:t>
            </a:r>
          </a:p>
        </p:txBody>
      </p:sp>
    </p:spTree>
    <p:extLst>
      <p:ext uri="{BB962C8B-B14F-4D97-AF65-F5344CB8AC3E}">
        <p14:creationId xmlns:p14="http://schemas.microsoft.com/office/powerpoint/2010/main" val="3500028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5656" y="980728"/>
            <a:ext cx="6318448" cy="5078313"/>
          </a:xfrm>
          <a:prstGeom prst="rect">
            <a:avLst/>
          </a:prstGeom>
        </p:spPr>
        <p:txBody>
          <a:bodyPr wrap="square">
            <a:spAutoFit/>
          </a:bodyPr>
          <a:lstStyle/>
          <a:p>
            <a:pPr algn="just"/>
            <a:r>
              <a:rPr lang="it-IT" b="1" dirty="0" smtClean="0"/>
              <a:t>GLOBO CELESTE – GREUTER (70153)</a:t>
            </a:r>
          </a:p>
          <a:p>
            <a:pPr algn="just"/>
            <a:endParaRPr lang="it-IT" b="1" dirty="0" smtClean="0"/>
          </a:p>
          <a:p>
            <a:pPr algn="just"/>
            <a:r>
              <a:rPr lang="it-IT" dirty="0" smtClean="0"/>
              <a:t>Globo celeste con base olandese, realizzato da </a:t>
            </a:r>
            <a:r>
              <a:rPr lang="it-IT" dirty="0" err="1" smtClean="0"/>
              <a:t>Matthäus</a:t>
            </a:r>
            <a:r>
              <a:rPr lang="it-IT" dirty="0" smtClean="0"/>
              <a:t> </a:t>
            </a:r>
            <a:r>
              <a:rPr lang="it-IT" dirty="0" err="1" smtClean="0"/>
              <a:t>Greuter</a:t>
            </a:r>
            <a:r>
              <a:rPr lang="it-IT" dirty="0" smtClean="0"/>
              <a:t> nel 1636. Le costellazioni sono collocate tramite una proiezione convessa che ha per centro il polo eclittico.  </a:t>
            </a:r>
          </a:p>
          <a:p>
            <a:pPr algn="just"/>
            <a:r>
              <a:rPr lang="it-IT" dirty="0" smtClean="0">
                <a:effectLst/>
              </a:rPr>
              <a:t>Il globo celeste su base a crociera con quattro colonne in legno, conservato in vetrina di vetro e ottone. La superficie esterna si presenta ricoperta di carta stampata, il meridiano è in ottone. Il legno è visibile in corrispondenza della carena della nave Argo, le costellazioni sono collocate tramite una proiezione convessa che ha per centro il polo eclittico. Oltre al cartiglio vi troviamo disegnata la scala delle grandezze stellari più un simbolo per le nebulose. Con delle linee rosse sono indicati il </a:t>
            </a:r>
            <a:r>
              <a:rPr lang="it-IT" dirty="0" err="1" smtClean="0">
                <a:effectLst/>
              </a:rPr>
              <a:t>il</a:t>
            </a:r>
            <a:r>
              <a:rPr lang="it-IT" dirty="0" smtClean="0">
                <a:effectLst/>
              </a:rPr>
              <a:t> </a:t>
            </a:r>
            <a:r>
              <a:rPr lang="it-IT" i="1" dirty="0" err="1" smtClean="0">
                <a:effectLst/>
              </a:rPr>
              <a:t>circulus</a:t>
            </a:r>
            <a:r>
              <a:rPr lang="it-IT" i="1" dirty="0" smtClean="0">
                <a:effectLst/>
              </a:rPr>
              <a:t> </a:t>
            </a:r>
            <a:r>
              <a:rPr lang="it-IT" i="1" dirty="0" err="1" smtClean="0">
                <a:effectLst/>
              </a:rPr>
              <a:t>arcticus</a:t>
            </a:r>
            <a:r>
              <a:rPr lang="it-IT" i="1" dirty="0" smtClean="0">
                <a:effectLst/>
              </a:rPr>
              <a:t>, </a:t>
            </a:r>
            <a:r>
              <a:rPr lang="it-IT" i="1" dirty="0" err="1" smtClean="0">
                <a:effectLst/>
              </a:rPr>
              <a:t>antarcticus</a:t>
            </a:r>
            <a:r>
              <a:rPr lang="it-IT" dirty="0" smtClean="0">
                <a:effectLst/>
              </a:rPr>
              <a:t> e i due circoli dei tropici. Le linee dell’equatore e dell’eclittica son costituite da fasce che evidenziano con tratti alternati di colore rosso e bianco il singolo grado. L’autore disegna soltanto le quarantotto costellazioni tolemaiche. Vi troviamo rappresentata la figura di Fetonte. </a:t>
            </a:r>
            <a:r>
              <a:rPr lang="it-IT" dirty="0" smtClean="0"/>
              <a:t> </a:t>
            </a:r>
            <a:endParaRPr lang="it-IT" dirty="0"/>
          </a:p>
        </p:txBody>
      </p:sp>
    </p:spTree>
    <p:extLst>
      <p:ext uri="{BB962C8B-B14F-4D97-AF65-F5344CB8AC3E}">
        <p14:creationId xmlns:p14="http://schemas.microsoft.com/office/powerpoint/2010/main" val="380398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8352928" cy="6186309"/>
          </a:xfrm>
          <a:prstGeom prst="rect">
            <a:avLst/>
          </a:prstGeom>
        </p:spPr>
        <p:txBody>
          <a:bodyPr wrap="square">
            <a:spAutoFit/>
          </a:bodyPr>
          <a:lstStyle/>
          <a:p>
            <a:pPr algn="just"/>
            <a:r>
              <a:rPr lang="it-IT" b="1" dirty="0" smtClean="0"/>
              <a:t>GLOBO CELESTE - GREUTER  (70152)</a:t>
            </a:r>
          </a:p>
          <a:p>
            <a:pPr algn="just"/>
            <a:endParaRPr lang="it-IT" b="1" dirty="0" smtClean="0"/>
          </a:p>
          <a:p>
            <a:pPr algn="just"/>
            <a:r>
              <a:rPr lang="it-IT" dirty="0" smtClean="0"/>
              <a:t>Il globo </a:t>
            </a:r>
            <a:r>
              <a:rPr lang="it-IT"/>
              <a:t>celeste </a:t>
            </a:r>
            <a:r>
              <a:rPr lang="it-IT" smtClean="0"/>
              <a:t>fu </a:t>
            </a:r>
            <a:r>
              <a:rPr lang="it-IT" dirty="0" smtClean="0"/>
              <a:t>realizzato in coppia con un globo terreste </a:t>
            </a:r>
            <a:r>
              <a:rPr lang="it-IT" smtClean="0"/>
              <a:t>di pari dimensioni ed è </a:t>
            </a:r>
            <a:r>
              <a:rPr lang="it-IT" dirty="0" smtClean="0"/>
              <a:t>conservato come il suo gemello (70151).</a:t>
            </a:r>
            <a:endParaRPr lang="it-IT" dirty="0"/>
          </a:p>
          <a:p>
            <a:pPr algn="just"/>
            <a:r>
              <a:rPr lang="it-IT" dirty="0"/>
              <a:t>Sono stati tracciati i principali cerchi della sfera celeste (globo colorato a mano). </a:t>
            </a:r>
            <a:r>
              <a:rPr lang="it-IT" dirty="0" smtClean="0"/>
              <a:t>L’equatore </a:t>
            </a:r>
            <a:r>
              <a:rPr lang="it-IT" dirty="0"/>
              <a:t>è suddiviso in </a:t>
            </a:r>
            <a:r>
              <a:rPr lang="it-IT" dirty="0" smtClean="0"/>
              <a:t>360°, dai </a:t>
            </a:r>
            <a:r>
              <a:rPr lang="it-IT" dirty="0"/>
              <a:t>due poli celesti partono il coluro dei solstizi e degli equinozi (nord solstizi-sud equinozi). Sono visibili </a:t>
            </a:r>
            <a:r>
              <a:rPr lang="it-IT" dirty="0" smtClean="0"/>
              <a:t>le 1025 </a:t>
            </a:r>
            <a:r>
              <a:rPr lang="it-IT" dirty="0"/>
              <a:t>stelle circa che Tolomeo catalogò nell’anno </a:t>
            </a:r>
            <a:r>
              <a:rPr lang="it-IT" dirty="0" smtClean="0"/>
              <a:t>sesto</a:t>
            </a:r>
            <a:r>
              <a:rPr lang="it-IT" dirty="0"/>
              <a:t>,</a:t>
            </a:r>
            <a:r>
              <a:rPr lang="it-IT" dirty="0" smtClean="0"/>
              <a:t> </a:t>
            </a:r>
            <a:r>
              <a:rPr lang="it-IT" dirty="0"/>
              <a:t>sono circondate da costellazioni che le comprendono. Sono presenti i segni dello Scorpione, </a:t>
            </a:r>
            <a:r>
              <a:rPr lang="it-IT" dirty="0" smtClean="0"/>
              <a:t>del Sagittario</a:t>
            </a:r>
            <a:r>
              <a:rPr lang="it-IT" dirty="0"/>
              <a:t>, </a:t>
            </a:r>
            <a:r>
              <a:rPr lang="it-IT" dirty="0" smtClean="0"/>
              <a:t>del Leone e Orione. Sono presenti anche </a:t>
            </a:r>
            <a:r>
              <a:rPr lang="it-IT" dirty="0"/>
              <a:t>due areni, il primo che rappresenta l’orizzonte dello spettatore e il secondo che simboleggia il meridiano del globo. Composto da dodici fusi celesti che </a:t>
            </a:r>
            <a:r>
              <a:rPr lang="it-IT" dirty="0" err="1"/>
              <a:t>Greuter</a:t>
            </a:r>
            <a:r>
              <a:rPr lang="it-IT" dirty="0"/>
              <a:t> produsse nel 1636 per realizzare un globo la cui circonferenza raggiungeva i 156 </a:t>
            </a:r>
            <a:r>
              <a:rPr lang="it-IT" dirty="0" smtClean="0"/>
              <a:t>cm. L’autore </a:t>
            </a:r>
            <a:r>
              <a:rPr lang="it-IT" dirty="0"/>
              <a:t>aggiunge inoltre, caso molto raro nella cartografia celeste, a fianco di quasi tutte le </a:t>
            </a:r>
            <a:r>
              <a:rPr lang="it-IT" dirty="0" smtClean="0"/>
              <a:t>stelle </a:t>
            </a:r>
            <a:r>
              <a:rPr lang="it-IT" dirty="0"/>
              <a:t>il numero indicante la grandezza della loro luminosità. I nomi delle stelle sono in latino e </a:t>
            </a:r>
            <a:r>
              <a:rPr lang="it-IT" dirty="0" smtClean="0"/>
              <a:t>arabo. I </a:t>
            </a:r>
            <a:r>
              <a:rPr lang="it-IT" dirty="0"/>
              <a:t>poli eclittici non sono </a:t>
            </a:r>
            <a:r>
              <a:rPr lang="it-IT" dirty="0" smtClean="0"/>
              <a:t>presenti, </a:t>
            </a:r>
            <a:r>
              <a:rPr lang="it-IT" dirty="0"/>
              <a:t>essendo i fusi troncati intorno agli 80° nord </a:t>
            </a:r>
            <a:r>
              <a:rPr lang="it-IT" dirty="0" smtClean="0"/>
              <a:t>di </a:t>
            </a:r>
            <a:r>
              <a:rPr lang="it-IT" dirty="0"/>
              <a:t>latitudine. I dodici circoli di </a:t>
            </a:r>
            <a:r>
              <a:rPr lang="it-IT" dirty="0" smtClean="0"/>
              <a:t>longitudine </a:t>
            </a:r>
            <a:r>
              <a:rPr lang="it-IT" dirty="0"/>
              <a:t>non sono evidenti nei </a:t>
            </a:r>
            <a:r>
              <a:rPr lang="it-IT" dirty="0" smtClean="0"/>
              <a:t>fusi, </a:t>
            </a:r>
            <a:r>
              <a:rPr lang="it-IT" dirty="0"/>
              <a:t>ma si riconoscono bene negli esemplari conosciuti dei globi a tre dimensioni</a:t>
            </a:r>
            <a:r>
              <a:rPr lang="it-IT" dirty="0" smtClean="0"/>
              <a:t>.</a:t>
            </a:r>
          </a:p>
          <a:p>
            <a:pPr algn="just"/>
            <a:r>
              <a:rPr lang="it-IT" dirty="0"/>
              <a:t>Tutte le costellazioni sono affiancate dal loro nome scritto in </a:t>
            </a:r>
            <a:r>
              <a:rPr lang="it-IT" dirty="0" smtClean="0"/>
              <a:t>latino: in </a:t>
            </a:r>
            <a:r>
              <a:rPr lang="it-IT" dirty="0"/>
              <a:t>carattere maiuscolo </a:t>
            </a:r>
            <a:r>
              <a:rPr lang="it-IT" dirty="0" smtClean="0"/>
              <a:t>le </a:t>
            </a:r>
            <a:r>
              <a:rPr lang="it-IT" dirty="0"/>
              <a:t>costellazioni zodiacali  e in carattere </a:t>
            </a:r>
            <a:r>
              <a:rPr lang="it-IT" dirty="0" smtClean="0"/>
              <a:t>minuscolo </a:t>
            </a:r>
            <a:r>
              <a:rPr lang="it-IT" dirty="0"/>
              <a:t>quelle </a:t>
            </a:r>
            <a:r>
              <a:rPr lang="it-IT" dirty="0" err="1"/>
              <a:t>extrazodiacali</a:t>
            </a:r>
            <a:r>
              <a:rPr lang="it-IT" dirty="0" smtClean="0"/>
              <a:t>.</a:t>
            </a:r>
          </a:p>
          <a:p>
            <a:pPr algn="just"/>
            <a:r>
              <a:rPr lang="it-IT" dirty="0"/>
              <a:t>I nomi delle stelle sono in latino ed in arabo e vi sono rappresentate anche le dodici costellazioni meridionali osservate in occasione di un viaggio olandese nell'emisfero australe, intrapreso tra il 1595 ed il 1597 da Frederick de </a:t>
            </a:r>
            <a:r>
              <a:rPr lang="it-IT" dirty="0" err="1"/>
              <a:t>Houtman</a:t>
            </a:r>
            <a:r>
              <a:rPr lang="it-IT" dirty="0" smtClean="0"/>
              <a:t>.</a:t>
            </a:r>
            <a:endParaRPr lang="it-IT" dirty="0"/>
          </a:p>
        </p:txBody>
      </p:sp>
    </p:spTree>
    <p:extLst>
      <p:ext uri="{BB962C8B-B14F-4D97-AF65-F5344CB8AC3E}">
        <p14:creationId xmlns:p14="http://schemas.microsoft.com/office/powerpoint/2010/main" val="18329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665976"/>
            <a:ext cx="6552728" cy="5355312"/>
          </a:xfrm>
          <a:prstGeom prst="rect">
            <a:avLst/>
          </a:prstGeom>
        </p:spPr>
        <p:txBody>
          <a:bodyPr wrap="square">
            <a:spAutoFit/>
          </a:bodyPr>
          <a:lstStyle/>
          <a:p>
            <a:pPr algn="just"/>
            <a:r>
              <a:rPr lang="it-IT" b="1" dirty="0" smtClean="0"/>
              <a:t>GLOBO TERRESTRE - GREUTER (70151)</a:t>
            </a:r>
          </a:p>
          <a:p>
            <a:pPr algn="just"/>
            <a:endParaRPr lang="it-IT" b="1" dirty="0" smtClean="0"/>
          </a:p>
          <a:p>
            <a:pPr algn="just"/>
            <a:r>
              <a:rPr lang="it-IT" dirty="0" smtClean="0"/>
              <a:t>Il  </a:t>
            </a:r>
            <a:r>
              <a:rPr lang="it-IT" dirty="0"/>
              <a:t>globo terrestre </a:t>
            </a:r>
            <a:r>
              <a:rPr lang="it-IT" dirty="0" smtClean="0"/>
              <a:t>fu progettato in coppia con un globo  celeste di  pari dimensioni realizzato quattro anni dopo. E’ conservato in una vetrina di vetro, la base è di legno nero, con 4 colonnine ed un disco di raccordo completo di coperchio, uguale a quello del suo gemello. La </a:t>
            </a:r>
            <a:r>
              <a:rPr lang="it-IT" dirty="0"/>
              <a:t>sua superficie è ricoperta di carta stampata </a:t>
            </a:r>
            <a:r>
              <a:rPr lang="it-IT" dirty="0" smtClean="0"/>
              <a:t>incisa e acquarellata, </a:t>
            </a:r>
            <a:r>
              <a:rPr lang="it-IT" dirty="0"/>
              <a:t>con il meridiano in legno e l’orizzonte rivestito di carta </a:t>
            </a:r>
            <a:r>
              <a:rPr lang="it-IT" dirty="0" smtClean="0"/>
              <a:t>stampa. Lo </a:t>
            </a:r>
            <a:r>
              <a:rPr lang="it-IT" dirty="0"/>
              <a:t>stato della California appare come una penisola, diversamente da come era stata rappresentata fino a quel </a:t>
            </a:r>
            <a:r>
              <a:rPr lang="it-IT" dirty="0" smtClean="0"/>
              <a:t>momento. Intorno </a:t>
            </a:r>
            <a:r>
              <a:rPr lang="it-IT" dirty="0"/>
              <a:t>al Polo Sud appare </a:t>
            </a:r>
            <a:r>
              <a:rPr lang="it-IT" dirty="0" smtClean="0"/>
              <a:t>un’ampia </a:t>
            </a:r>
            <a:r>
              <a:rPr lang="it-IT" dirty="0"/>
              <a:t>zona designata come “Terra </a:t>
            </a:r>
            <a:r>
              <a:rPr lang="it-IT" dirty="0" err="1"/>
              <a:t>Australis</a:t>
            </a:r>
            <a:r>
              <a:rPr lang="it-IT" dirty="0" smtClean="0"/>
              <a:t>”. E’ </a:t>
            </a:r>
            <a:r>
              <a:rPr lang="it-IT" dirty="0"/>
              <a:t>stato aggiunto il nome “</a:t>
            </a:r>
            <a:r>
              <a:rPr lang="it-IT" dirty="0" err="1"/>
              <a:t>Nieun</a:t>
            </a:r>
            <a:r>
              <a:rPr lang="it-IT" dirty="0"/>
              <a:t> </a:t>
            </a:r>
            <a:r>
              <a:rPr lang="it-IT" dirty="0" err="1"/>
              <a:t>Nederland</a:t>
            </a:r>
            <a:r>
              <a:rPr lang="it-IT" dirty="0"/>
              <a:t>”, cioè </a:t>
            </a:r>
            <a:r>
              <a:rPr lang="it-IT" dirty="0" smtClean="0"/>
              <a:t>l’attuale </a:t>
            </a:r>
            <a:r>
              <a:rPr lang="it-IT" dirty="0"/>
              <a:t>Nuova </a:t>
            </a:r>
            <a:r>
              <a:rPr lang="it-IT" dirty="0" smtClean="0"/>
              <a:t>Zelanda. Le </a:t>
            </a:r>
            <a:r>
              <a:rPr lang="it-IT" dirty="0"/>
              <a:t>iscrizioni sono principalmente in latino, ma sono anche presenti altre molteplici lingue (spagnolo, portoghese e italiano). Tra di esse è presente </a:t>
            </a:r>
            <a:r>
              <a:rPr lang="it-IT" dirty="0" smtClean="0"/>
              <a:t>un’epistola </a:t>
            </a:r>
            <a:r>
              <a:rPr lang="it-IT" dirty="0"/>
              <a:t>al </a:t>
            </a:r>
            <a:r>
              <a:rPr lang="it-IT" dirty="0" smtClean="0"/>
              <a:t>lettore. Sono </a:t>
            </a:r>
            <a:r>
              <a:rPr lang="it-IT" dirty="0"/>
              <a:t>raffigurati anche velieri, rose dei venti e figure </a:t>
            </a:r>
            <a:r>
              <a:rPr lang="it-IT" dirty="0" smtClean="0"/>
              <a:t>mitologiche. Il </a:t>
            </a:r>
            <a:r>
              <a:rPr lang="it-IT" dirty="0"/>
              <a:t>globo è rivestito da 24 mezzi fusi cartacei a stampa e da 2 calotte polari, che si interrompono a +80° di </a:t>
            </a:r>
            <a:r>
              <a:rPr lang="it-IT" dirty="0" smtClean="0"/>
              <a:t>latitudine. E’ presente la dedica </a:t>
            </a:r>
            <a:r>
              <a:rPr lang="it-IT" dirty="0"/>
              <a:t>a Jacopo </a:t>
            </a:r>
            <a:r>
              <a:rPr lang="it-IT" dirty="0" smtClean="0"/>
              <a:t>Boncompagni, pronipote di Gregorio XIII.</a:t>
            </a:r>
          </a:p>
        </p:txBody>
      </p:sp>
    </p:spTree>
    <p:extLst>
      <p:ext uri="{BB962C8B-B14F-4D97-AF65-F5344CB8AC3E}">
        <p14:creationId xmlns:p14="http://schemas.microsoft.com/office/powerpoint/2010/main" val="186898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1" y="404664"/>
            <a:ext cx="8064897" cy="5909310"/>
          </a:xfrm>
          <a:prstGeom prst="rect">
            <a:avLst/>
          </a:prstGeom>
        </p:spPr>
        <p:txBody>
          <a:bodyPr wrap="square">
            <a:spAutoFit/>
          </a:bodyPr>
          <a:lstStyle/>
          <a:p>
            <a:r>
              <a:rPr lang="it-IT" dirty="0"/>
              <a:t> </a:t>
            </a:r>
            <a:r>
              <a:rPr lang="it-IT" dirty="0" smtClean="0"/>
              <a:t>           </a:t>
            </a:r>
          </a:p>
          <a:p>
            <a:endParaRPr lang="it-IT" b="1" dirty="0"/>
          </a:p>
          <a:p>
            <a:r>
              <a:rPr lang="it-IT" b="1" dirty="0" smtClean="0"/>
              <a:t>WILLEM </a:t>
            </a:r>
            <a:r>
              <a:rPr lang="it-IT" b="1" dirty="0"/>
              <a:t>JANSZOON </a:t>
            </a:r>
            <a:r>
              <a:rPr lang="it-IT" b="1" dirty="0" smtClean="0"/>
              <a:t>BLAEU                                    </a:t>
            </a:r>
            <a:endParaRPr lang="it-IT" b="1" dirty="0"/>
          </a:p>
          <a:p>
            <a:r>
              <a:rPr lang="it-IT" b="1" dirty="0"/>
              <a:t> </a:t>
            </a:r>
          </a:p>
          <a:p>
            <a:endParaRPr lang="it-IT" b="1" dirty="0"/>
          </a:p>
          <a:p>
            <a:pPr algn="just"/>
            <a:endParaRPr lang="it-IT" b="1" dirty="0" smtClean="0"/>
          </a:p>
          <a:p>
            <a:pPr algn="just"/>
            <a:endParaRPr lang="it-IT" b="1" dirty="0"/>
          </a:p>
          <a:p>
            <a:pPr algn="just"/>
            <a:endParaRPr lang="it-IT" b="1" dirty="0" smtClean="0"/>
          </a:p>
          <a:p>
            <a:pPr algn="just"/>
            <a:r>
              <a:rPr lang="it-IT" dirty="0" smtClean="0"/>
              <a:t>Il </a:t>
            </a:r>
            <a:r>
              <a:rPr lang="it-IT" dirty="0"/>
              <a:t>cartografo e navigatore Willem </a:t>
            </a:r>
            <a:r>
              <a:rPr lang="it-IT" dirty="0" err="1"/>
              <a:t>Janszoon</a:t>
            </a:r>
            <a:r>
              <a:rPr lang="it-IT" dirty="0"/>
              <a:t> </a:t>
            </a:r>
            <a:r>
              <a:rPr lang="it-IT" dirty="0" err="1" smtClean="0"/>
              <a:t>Blaeu</a:t>
            </a:r>
            <a:r>
              <a:rPr lang="it-IT" dirty="0" smtClean="0"/>
              <a:t> nacque ad </a:t>
            </a:r>
            <a:r>
              <a:rPr lang="it-IT" dirty="0"/>
              <a:t>Alkmaar, Olanda, nel 1571 </a:t>
            </a:r>
            <a:r>
              <a:rPr lang="it-IT" dirty="0" smtClean="0"/>
              <a:t>e morì nel </a:t>
            </a:r>
            <a:r>
              <a:rPr lang="it-IT" dirty="0"/>
              <a:t>1638 ad Amsterdam. Fu allievo e amico </a:t>
            </a:r>
            <a:r>
              <a:rPr lang="it-IT" dirty="0" smtClean="0"/>
              <a:t>del grande astronomo danese </a:t>
            </a:r>
            <a:r>
              <a:rPr lang="it-IT" dirty="0" err="1"/>
              <a:t>Tycho</a:t>
            </a:r>
            <a:r>
              <a:rPr lang="it-IT" dirty="0"/>
              <a:t> </a:t>
            </a:r>
            <a:r>
              <a:rPr lang="it-IT" dirty="0" smtClean="0"/>
              <a:t>Brahe. </a:t>
            </a:r>
            <a:r>
              <a:rPr lang="it-IT" dirty="0" err="1" smtClean="0"/>
              <a:t>Blaeu</a:t>
            </a:r>
            <a:r>
              <a:rPr lang="it-IT" dirty="0" smtClean="0"/>
              <a:t> si avvaleva dell’aiuto di geografi e scienziati nella creazione di carte originali, </a:t>
            </a:r>
            <a:r>
              <a:rPr lang="it-IT" dirty="0"/>
              <a:t>perché </a:t>
            </a:r>
            <a:r>
              <a:rPr lang="it-IT" dirty="0" smtClean="0"/>
              <a:t>molto </a:t>
            </a:r>
            <a:r>
              <a:rPr lang="it-IT" dirty="0"/>
              <a:t>spesso </a:t>
            </a:r>
            <a:r>
              <a:rPr lang="it-IT" dirty="0" smtClean="0"/>
              <a:t>durante </a:t>
            </a:r>
            <a:r>
              <a:rPr lang="it-IT" dirty="0"/>
              <a:t>i suoi viaggi </a:t>
            </a:r>
            <a:r>
              <a:rPr lang="it-IT" dirty="0" smtClean="0"/>
              <a:t>aveva notato l’incompletezza e l’imprecisione delle carte esistenti. </a:t>
            </a:r>
            <a:r>
              <a:rPr lang="it-IT" dirty="0"/>
              <a:t>Fu autore, stampatore </a:t>
            </a:r>
            <a:r>
              <a:rPr lang="it-IT" dirty="0" smtClean="0"/>
              <a:t>ed </a:t>
            </a:r>
            <a:r>
              <a:rPr lang="it-IT" dirty="0"/>
              <a:t>editore di carte geografiche </a:t>
            </a:r>
            <a:r>
              <a:rPr lang="it-IT" dirty="0" smtClean="0"/>
              <a:t>e creatore di </a:t>
            </a:r>
            <a:r>
              <a:rPr lang="it-IT" dirty="0"/>
              <a:t>globi, che firmò fino al 1621 col nome di </a:t>
            </a:r>
            <a:r>
              <a:rPr lang="it-IT" dirty="0" err="1"/>
              <a:t>Guljelmus</a:t>
            </a:r>
            <a:r>
              <a:rPr lang="it-IT" dirty="0"/>
              <a:t> </a:t>
            </a:r>
            <a:r>
              <a:rPr lang="it-IT" dirty="0" err="1" smtClean="0"/>
              <a:t>Caesius</a:t>
            </a:r>
            <a:r>
              <a:rPr lang="it-IT" dirty="0" smtClean="0"/>
              <a:t>. La </a:t>
            </a:r>
            <a:r>
              <a:rPr lang="it-IT" dirty="0"/>
              <a:t>sua prima opera fu un globo terrestre del </a:t>
            </a:r>
            <a:r>
              <a:rPr lang="it-IT" dirty="0" smtClean="0"/>
              <a:t>1599, ne costruì </a:t>
            </a:r>
            <a:r>
              <a:rPr lang="it-IT" dirty="0"/>
              <a:t>diversi anche in </a:t>
            </a:r>
            <a:r>
              <a:rPr lang="it-IT" dirty="0" smtClean="0"/>
              <a:t>rame. Dal</a:t>
            </a:r>
            <a:r>
              <a:rPr lang="it-IT" dirty="0"/>
              <a:t> 1633 </a:t>
            </a:r>
            <a:r>
              <a:rPr lang="it-IT" dirty="0" smtClean="0"/>
              <a:t>ebbe l’incarico di disegnatore </a:t>
            </a:r>
            <a:r>
              <a:rPr lang="it-IT" dirty="0"/>
              <a:t>di mappe </a:t>
            </a:r>
            <a:r>
              <a:rPr lang="it-IT" dirty="0" smtClean="0"/>
              <a:t>nella Compagnia delle Indie Orientali. Stampò con suoi strumenti mappe di stati in </a:t>
            </a:r>
            <a:r>
              <a:rPr lang="it-IT" dirty="0"/>
              <a:t>un formato da atlante, </a:t>
            </a:r>
            <a:r>
              <a:rPr lang="it-IT" dirty="0" smtClean="0"/>
              <a:t>che vennero inserite nell’</a:t>
            </a:r>
            <a:r>
              <a:rPr lang="it-IT" i="1" dirty="0" smtClean="0"/>
              <a:t>Atlas</a:t>
            </a:r>
            <a:r>
              <a:rPr lang="it-IT" dirty="0" smtClean="0"/>
              <a:t> </a:t>
            </a:r>
            <a:r>
              <a:rPr lang="it-IT" i="1" dirty="0" err="1" smtClean="0"/>
              <a:t>Novus</a:t>
            </a:r>
            <a:r>
              <a:rPr lang="it-IT" dirty="0" smtClean="0"/>
              <a:t>, del 1635. Altra sua importante opera è l’atlante geografico </a:t>
            </a:r>
            <a:r>
              <a:rPr lang="it-IT" i="1" dirty="0" err="1" smtClean="0"/>
              <a:t>Theatrum</a:t>
            </a:r>
            <a:r>
              <a:rPr lang="it-IT" i="1" dirty="0" smtClean="0"/>
              <a:t> mundi</a:t>
            </a:r>
            <a:r>
              <a:rPr lang="it-IT" dirty="0" smtClean="0"/>
              <a:t>. I globi di </a:t>
            </a:r>
            <a:r>
              <a:rPr lang="it-IT" dirty="0" err="1" smtClean="0"/>
              <a:t>Blaeu</a:t>
            </a:r>
            <a:r>
              <a:rPr lang="it-IT" dirty="0" smtClean="0"/>
              <a:t> </a:t>
            </a:r>
            <a:r>
              <a:rPr lang="it-IT" dirty="0"/>
              <a:t>sono </a:t>
            </a:r>
            <a:r>
              <a:rPr lang="it-IT" dirty="0" smtClean="0"/>
              <a:t>dei </a:t>
            </a:r>
            <a:r>
              <a:rPr lang="it-IT" dirty="0"/>
              <a:t>veri e propri </a:t>
            </a:r>
            <a:r>
              <a:rPr lang="it-IT" dirty="0" smtClean="0"/>
              <a:t>capolavori, rappresentarono un modello di perfezione a lungo considerato inimitabile. </a:t>
            </a:r>
            <a:endParaRPr lang="it-IT" dirty="0"/>
          </a:p>
        </p:txBody>
      </p:sp>
      <p:pic>
        <p:nvPicPr>
          <p:cNvPr id="1026" name="Picture 2" descr="Risultati immagini per bla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623" y="404664"/>
            <a:ext cx="277852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46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7" y="2132856"/>
            <a:ext cx="7056785" cy="3528392"/>
          </a:xfrm>
          <a:prstGeom prst="rect">
            <a:avLst/>
          </a:prstGeom>
        </p:spPr>
        <p:txBody>
          <a:bodyPr wrap="square">
            <a:spAutoFit/>
          </a:bodyPr>
          <a:lstStyle/>
          <a:p>
            <a:r>
              <a:rPr lang="it-IT" b="1" dirty="0" smtClean="0"/>
              <a:t>MATTHÄEUS GREUTER</a:t>
            </a:r>
          </a:p>
          <a:p>
            <a:pPr algn="ctr"/>
            <a:endParaRPr lang="it-IT" b="1" dirty="0"/>
          </a:p>
          <a:p>
            <a:pPr algn="ctr"/>
            <a:endParaRPr lang="it-IT" b="1" dirty="0" smtClean="0"/>
          </a:p>
          <a:p>
            <a:pPr algn="ctr"/>
            <a:endParaRPr lang="it-IT" b="1" dirty="0" smtClean="0"/>
          </a:p>
          <a:p>
            <a:pPr algn="ctr"/>
            <a:endParaRPr lang="it-IT" b="1" dirty="0"/>
          </a:p>
          <a:p>
            <a:pPr algn="just"/>
            <a:r>
              <a:rPr lang="it-IT" dirty="0" err="1" smtClean="0"/>
              <a:t>Matthaus</a:t>
            </a:r>
            <a:r>
              <a:rPr lang="it-IT" dirty="0" smtClean="0"/>
              <a:t> </a:t>
            </a:r>
            <a:r>
              <a:rPr lang="it-IT" dirty="0" err="1" smtClean="0"/>
              <a:t>Greuter</a:t>
            </a:r>
            <a:r>
              <a:rPr lang="it-IT" dirty="0" smtClean="0"/>
              <a:t> nacque a Strasburgo intorno al </a:t>
            </a:r>
            <a:r>
              <a:rPr lang="it-IT" dirty="0"/>
              <a:t>1566 e morì </a:t>
            </a:r>
            <a:r>
              <a:rPr lang="it-IT" dirty="0" smtClean="0"/>
              <a:t>a Roma nel </a:t>
            </a:r>
            <a:r>
              <a:rPr lang="it-IT" dirty="0"/>
              <a:t>1638. </a:t>
            </a:r>
            <a:r>
              <a:rPr lang="it-IT" dirty="0" smtClean="0"/>
              <a:t>Operò come disegnatore </a:t>
            </a:r>
            <a:r>
              <a:rPr lang="it-IT" dirty="0"/>
              <a:t>e incisore </a:t>
            </a:r>
            <a:r>
              <a:rPr lang="it-IT" dirty="0" smtClean="0"/>
              <a:t>a Lione, </a:t>
            </a:r>
            <a:r>
              <a:rPr lang="it-IT" dirty="0"/>
              <a:t>ad </a:t>
            </a:r>
            <a:r>
              <a:rPr lang="it-IT" dirty="0" smtClean="0"/>
              <a:t>Avignone e </a:t>
            </a:r>
            <a:r>
              <a:rPr lang="it-IT" dirty="0"/>
              <a:t>successivamente a </a:t>
            </a:r>
            <a:r>
              <a:rPr lang="it-IT" dirty="0" smtClean="0"/>
              <a:t>Roma. Le sue doti lo resero celebre e la sua produzione di incisioni è molto copiosa. Si specializzò nel disegno di carte geografiche, produsse anche opere per i papi Paolo V e Urbano VIII e per l’Accademia dei Lincei. </a:t>
            </a:r>
            <a:r>
              <a:rPr lang="it-IT" dirty="0" err="1" smtClean="0"/>
              <a:t>Greuter</a:t>
            </a:r>
            <a:r>
              <a:rPr lang="it-IT" dirty="0" smtClean="0"/>
              <a:t> fu autore di globi terrestri e celesti, che si ispiravano ai globi dell’olandese </a:t>
            </a:r>
            <a:r>
              <a:rPr lang="it-IT" dirty="0" err="1" smtClean="0"/>
              <a:t>Blaeu</a:t>
            </a:r>
            <a:r>
              <a:rPr lang="it-IT" dirty="0"/>
              <a:t>.</a:t>
            </a:r>
          </a:p>
        </p:txBody>
      </p:sp>
      <p:pic>
        <p:nvPicPr>
          <p:cNvPr id="2050" name="Picture 2" descr="File:Frascati seventeenth century print of Matteo Greuter 1620 img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620688"/>
            <a:ext cx="4056385" cy="261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05001"/>
            <a:ext cx="4680520" cy="5909310"/>
          </a:xfrm>
          <a:prstGeom prst="rect">
            <a:avLst/>
          </a:prstGeom>
        </p:spPr>
        <p:txBody>
          <a:bodyPr wrap="square">
            <a:spAutoFit/>
          </a:bodyPr>
          <a:lstStyle/>
          <a:p>
            <a:pPr algn="just"/>
            <a:r>
              <a:rPr lang="it-IT" b="1" dirty="0" smtClean="0"/>
              <a:t>TECNICHE DI COSTRUZIONE DEI GLOBI</a:t>
            </a:r>
          </a:p>
          <a:p>
            <a:pPr algn="just"/>
            <a:endParaRPr lang="it-IT" b="1" dirty="0" smtClean="0"/>
          </a:p>
          <a:p>
            <a:pPr algn="just"/>
            <a:r>
              <a:rPr lang="it-IT" dirty="0" smtClean="0">
                <a:effectLst/>
              </a:rPr>
              <a:t>Per realizzare il globo si costruiva un’armatura sferica di legno pieno, che veniva ricoperta di gesso. Le superfici dei globi venivano inizialmente incise o dipinte. Dalla fine del ‘500 si iniziò a stampare le carte scomposte in fusi, spicchi che si dipartivano in maniera puntiforme dai poli, allargandosi proporzionalmente fino alla linea equatoriale. </a:t>
            </a:r>
          </a:p>
          <a:p>
            <a:pPr algn="just"/>
            <a:r>
              <a:rPr lang="it-IT" dirty="0" smtClean="0">
                <a:effectLst/>
              </a:rPr>
              <a:t>Il globo veniva completato da un anello montato sull’asse che collegava i poli, l’asse era inclinato di 23 gradi per imitare l’inclinazione dell’orbita terrestre.</a:t>
            </a:r>
            <a:r>
              <a:rPr lang="it-IT" dirty="0"/>
              <a:t> </a:t>
            </a:r>
            <a:endParaRPr lang="it-IT" dirty="0" smtClean="0"/>
          </a:p>
          <a:p>
            <a:pPr algn="just"/>
            <a:r>
              <a:rPr lang="it-IT" dirty="0" smtClean="0"/>
              <a:t>La </a:t>
            </a:r>
            <a:r>
              <a:rPr lang="it-IT" dirty="0"/>
              <a:t>superficie dei globi spesso si differenzia per l’impiego di colori più o meno corposi, che risultano a volte dipinti con colori tenui, altre con tinte più intense, spesso il cielo o il mare e le figure non sono dipinti, ma lasciano a vista il colore della carta.</a:t>
            </a:r>
          </a:p>
          <a:p>
            <a:pPr algn="just"/>
            <a:endParaRPr lang="it-IT" dirty="0"/>
          </a:p>
        </p:txBody>
      </p:sp>
      <p:pic>
        <p:nvPicPr>
          <p:cNvPr id="3074" name="Picture 2" descr="Willem Jansz Blaeu, Globo celes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340768"/>
            <a:ext cx="313583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094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47664" y="1258882"/>
            <a:ext cx="5976664" cy="3970318"/>
          </a:xfrm>
          <a:prstGeom prst="rect">
            <a:avLst/>
          </a:prstGeom>
        </p:spPr>
        <p:txBody>
          <a:bodyPr wrap="square">
            <a:spAutoFit/>
          </a:bodyPr>
          <a:lstStyle/>
          <a:p>
            <a:pPr algn="just"/>
            <a:r>
              <a:rPr lang="it-IT" b="1" dirty="0"/>
              <a:t>GLOBO </a:t>
            </a:r>
            <a:r>
              <a:rPr lang="it-IT" b="1" dirty="0" smtClean="0"/>
              <a:t>CELESTE - BLAEU (70160)</a:t>
            </a:r>
          </a:p>
          <a:p>
            <a:pPr algn="just"/>
            <a:endParaRPr lang="it-IT" b="1" dirty="0"/>
          </a:p>
          <a:p>
            <a:pPr algn="just"/>
            <a:r>
              <a:rPr lang="it-IT" dirty="0"/>
              <a:t>Globo celeste con base olandese realizzata in legno nero, collocato sotto teca, presenta una stampa con tracce di coloritura ed è la stessa del globo terrestre con il quale fa coppia, firmata da Willem </a:t>
            </a:r>
            <a:r>
              <a:rPr lang="it-IT" dirty="0" err="1"/>
              <a:t>Janszoon</a:t>
            </a:r>
            <a:r>
              <a:rPr lang="it-IT" dirty="0"/>
              <a:t> </a:t>
            </a:r>
            <a:r>
              <a:rPr lang="it-IT" dirty="0" err="1"/>
              <a:t>Blaeu</a:t>
            </a:r>
            <a:r>
              <a:rPr lang="it-IT" dirty="0"/>
              <a:t>. Il meridiano in ottone non sembra originale, la base è con colonnine e piatto </a:t>
            </a:r>
            <a:r>
              <a:rPr lang="it-IT" dirty="0" smtClean="0"/>
              <a:t>torniti, </a:t>
            </a:r>
            <a:r>
              <a:rPr lang="it-IT" dirty="0"/>
              <a:t>identici a quelli </a:t>
            </a:r>
            <a:r>
              <a:rPr lang="it-IT" dirty="0" smtClean="0"/>
              <a:t>del globo </a:t>
            </a:r>
            <a:r>
              <a:rPr lang="it-IT" dirty="0"/>
              <a:t>70159/10159. Presenta tutti e dodici i segni zodiacali, varie costellazioni e strumenti scientifici </a:t>
            </a:r>
            <a:r>
              <a:rPr lang="it-IT" dirty="0" smtClean="0"/>
              <a:t>(es. </a:t>
            </a:r>
            <a:r>
              <a:rPr lang="it-IT" i="1" dirty="0" err="1"/>
              <a:t>Triangulum</a:t>
            </a:r>
            <a:r>
              <a:rPr lang="it-IT" dirty="0"/>
              <a:t>). Sulla sua superficie sono inoltre presenti scritte in: latino, greco e arabo; oltre a queste è indicato anche il reticolato dell’Equatore, dei meridiani e dei </a:t>
            </a:r>
            <a:r>
              <a:rPr lang="it-IT" dirty="0" smtClean="0"/>
              <a:t>paralleli. I nomi </a:t>
            </a:r>
            <a:r>
              <a:rPr lang="it-IT" dirty="0"/>
              <a:t>dei segni </a:t>
            </a:r>
            <a:r>
              <a:rPr lang="it-IT" dirty="0" err="1" smtClean="0"/>
              <a:t>segni</a:t>
            </a:r>
            <a:r>
              <a:rPr lang="it-IT" dirty="0" smtClean="0"/>
              <a:t> zodiacali sono scritti </a:t>
            </a:r>
            <a:r>
              <a:rPr lang="it-IT" dirty="0"/>
              <a:t>in arabo, latino e </a:t>
            </a:r>
            <a:r>
              <a:rPr lang="it-IT" dirty="0" smtClean="0"/>
              <a:t>greco. E’ presente la firma </a:t>
            </a:r>
            <a:r>
              <a:rPr lang="it-IT" dirty="0"/>
              <a:t>dell’autore e </a:t>
            </a:r>
            <a:r>
              <a:rPr lang="it-IT" dirty="0" smtClean="0"/>
              <a:t>la datazione.</a:t>
            </a:r>
            <a:endParaRPr lang="it-IT" dirty="0"/>
          </a:p>
        </p:txBody>
      </p:sp>
    </p:spTree>
    <p:extLst>
      <p:ext uri="{BB962C8B-B14F-4D97-AF65-F5344CB8AC3E}">
        <p14:creationId xmlns:p14="http://schemas.microsoft.com/office/powerpoint/2010/main" val="1156161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6632"/>
            <a:ext cx="8064896" cy="6740307"/>
          </a:xfrm>
          <a:prstGeom prst="rect">
            <a:avLst/>
          </a:prstGeom>
        </p:spPr>
        <p:txBody>
          <a:bodyPr wrap="square">
            <a:spAutoFit/>
          </a:bodyPr>
          <a:lstStyle/>
          <a:p>
            <a:pPr algn="just"/>
            <a:r>
              <a:rPr lang="it-IT" b="1" dirty="0"/>
              <a:t>GLOBO </a:t>
            </a:r>
            <a:r>
              <a:rPr lang="it-IT" b="1" dirty="0" smtClean="0"/>
              <a:t>TERRESTRE - BLAEU (70159)</a:t>
            </a:r>
          </a:p>
          <a:p>
            <a:pPr algn="just"/>
            <a:endParaRPr lang="it-IT" b="1" dirty="0"/>
          </a:p>
          <a:p>
            <a:pPr algn="just"/>
            <a:r>
              <a:rPr lang="it-IT" dirty="0" smtClean="0"/>
              <a:t>Il globo terrestre </a:t>
            </a:r>
            <a:r>
              <a:rPr lang="it-IT" dirty="0"/>
              <a:t>presenta una stampa colorata in rosso e bruno, il mare è tutto campito in </a:t>
            </a:r>
            <a:r>
              <a:rPr lang="it-IT" dirty="0" smtClean="0"/>
              <a:t>blu </a:t>
            </a:r>
            <a:r>
              <a:rPr lang="it-IT" dirty="0"/>
              <a:t>scuro. </a:t>
            </a:r>
            <a:r>
              <a:rPr lang="it-IT" dirty="0" smtClean="0"/>
              <a:t>L’opera è realizzata </a:t>
            </a:r>
            <a:r>
              <a:rPr lang="it-IT" dirty="0"/>
              <a:t>da Guglielmo </a:t>
            </a:r>
            <a:r>
              <a:rPr lang="it-IT" dirty="0" err="1" smtClean="0"/>
              <a:t>Blaeu</a:t>
            </a:r>
            <a:r>
              <a:rPr lang="it-IT" dirty="0"/>
              <a:t>, </a:t>
            </a:r>
            <a:r>
              <a:rPr lang="it-IT" dirty="0" smtClean="0"/>
              <a:t>la datazione è assente</a:t>
            </a:r>
            <a:r>
              <a:rPr lang="it-IT" dirty="0"/>
              <a:t>, con dedica a Maurizio di Nassau </a:t>
            </a:r>
            <a:r>
              <a:rPr lang="it-IT" dirty="0" smtClean="0"/>
              <a:t>(posta </a:t>
            </a:r>
            <a:r>
              <a:rPr lang="it-IT" dirty="0"/>
              <a:t>nel Mare Indiano). Il meridiano </a:t>
            </a:r>
            <a:r>
              <a:rPr lang="it-IT" dirty="0" smtClean="0"/>
              <a:t>è realizzato </a:t>
            </a:r>
            <a:r>
              <a:rPr lang="it-IT" dirty="0"/>
              <a:t>in ottone, la base di stile olandese in legno nero è formata da quattro gambe tornite ed un disco di raccordo identico a quello del globo celeste con il quale </a:t>
            </a:r>
            <a:r>
              <a:rPr lang="it-IT" dirty="0" smtClean="0"/>
              <a:t>il globo terrestre è </a:t>
            </a:r>
            <a:r>
              <a:rPr lang="it-IT" dirty="0"/>
              <a:t>in </a:t>
            </a:r>
            <a:r>
              <a:rPr lang="it-IT" i="1" dirty="0"/>
              <a:t>pendant</a:t>
            </a:r>
            <a:r>
              <a:rPr lang="it-IT" dirty="0"/>
              <a:t> </a:t>
            </a:r>
            <a:r>
              <a:rPr lang="it-IT" dirty="0" smtClean="0"/>
              <a:t>(</a:t>
            </a:r>
            <a:r>
              <a:rPr lang="it-IT" dirty="0" err="1" smtClean="0"/>
              <a:t>inv</a:t>
            </a:r>
            <a:r>
              <a:rPr lang="it-IT" dirty="0" smtClean="0"/>
              <a:t>. 70160</a:t>
            </a:r>
            <a:r>
              <a:rPr lang="it-IT" dirty="0"/>
              <a:t>).</a:t>
            </a:r>
          </a:p>
          <a:p>
            <a:pPr algn="just"/>
            <a:r>
              <a:rPr lang="it-IT" dirty="0"/>
              <a:t>Intorno ai poli la stampa colorata appare più scura e in alcune zone è assente lo strato di pittura. L’equatore del globo presenta ammaccature in diversi punti, la base è ben </a:t>
            </a:r>
            <a:r>
              <a:rPr lang="it-IT" dirty="0" smtClean="0"/>
              <a:t>conservata. I nomi </a:t>
            </a:r>
            <a:r>
              <a:rPr lang="it-IT" dirty="0"/>
              <a:t>dei continenti, dei paesi e delle città, e anche quelli degli oceani e dei </a:t>
            </a:r>
            <a:r>
              <a:rPr lang="it-IT" dirty="0" smtClean="0"/>
              <a:t>mari sono indicati. </a:t>
            </a:r>
            <a:r>
              <a:rPr lang="it-IT" dirty="0"/>
              <a:t>Sono inoltre riportati disegni di velieri, rappresentazioni della rosa dei venti. E’ presente il reticolato dei paralleli, dei meridiani e </a:t>
            </a:r>
            <a:r>
              <a:rPr lang="it-IT" dirty="0" smtClean="0"/>
              <a:t>dell’Equatore, </a:t>
            </a:r>
            <a:r>
              <a:rPr lang="it-IT" dirty="0"/>
              <a:t>sono infine rappresentati e denominati i tropici </a:t>
            </a:r>
            <a:r>
              <a:rPr lang="it-IT" dirty="0" smtClean="0"/>
              <a:t>(es</a:t>
            </a:r>
            <a:r>
              <a:rPr lang="it-IT" i="1" dirty="0"/>
              <a:t>. </a:t>
            </a:r>
            <a:r>
              <a:rPr lang="it-IT" i="1" dirty="0" err="1"/>
              <a:t>Tropicus</a:t>
            </a:r>
            <a:r>
              <a:rPr lang="it-IT" i="1" dirty="0"/>
              <a:t> Capricorni</a:t>
            </a:r>
            <a:r>
              <a:rPr lang="it-IT" dirty="0"/>
              <a:t>). </a:t>
            </a:r>
            <a:r>
              <a:rPr lang="it-IT" dirty="0" smtClean="0"/>
              <a:t>Sono presenti stemmi </a:t>
            </a:r>
            <a:r>
              <a:rPr lang="it-IT" dirty="0"/>
              <a:t>di città nel disegno che comprende la dedica a </a:t>
            </a:r>
            <a:r>
              <a:rPr lang="it-IT" dirty="0" smtClean="0"/>
              <a:t>Nassau. La </a:t>
            </a:r>
            <a:r>
              <a:rPr lang="it-IT" dirty="0"/>
              <a:t>California viene rappresentata come </a:t>
            </a:r>
            <a:r>
              <a:rPr lang="it-IT" dirty="0" smtClean="0"/>
              <a:t>un’isola. Lo </a:t>
            </a:r>
            <a:r>
              <a:rPr lang="it-IT" dirty="0"/>
              <a:t>stato di conservazione era pessimo prima del </a:t>
            </a:r>
            <a:r>
              <a:rPr lang="it-IT" dirty="0" smtClean="0"/>
              <a:t>restauro, </a:t>
            </a:r>
            <a:r>
              <a:rPr lang="it-IT" dirty="0"/>
              <a:t>a causa della pittura realizzata durante </a:t>
            </a:r>
            <a:r>
              <a:rPr lang="it-IT" dirty="0" smtClean="0"/>
              <a:t>un </a:t>
            </a:r>
            <a:r>
              <a:rPr lang="it-IT" dirty="0"/>
              <a:t>precedente </a:t>
            </a:r>
            <a:r>
              <a:rPr lang="it-IT" dirty="0" smtClean="0"/>
              <a:t>intervento </a:t>
            </a:r>
            <a:r>
              <a:rPr lang="it-IT" dirty="0"/>
              <a:t>che copriva la sua superficie originale.</a:t>
            </a:r>
          </a:p>
          <a:p>
            <a:pPr algn="just"/>
            <a:r>
              <a:rPr lang="it-IT" dirty="0"/>
              <a:t>L’equatore di questo globo presenta incisioni degli orari e da ciò si evince che avesse un fine scientifico e non di </a:t>
            </a:r>
            <a:r>
              <a:rPr lang="it-IT" dirty="0" smtClean="0"/>
              <a:t>arredamento. Nella </a:t>
            </a:r>
            <a:r>
              <a:rPr lang="it-IT" dirty="0"/>
              <a:t>seconda metà del XVII secolo i globi erano realizzati in modo stravagante e con misure superiori rispetto al passato, infatti i globi di </a:t>
            </a:r>
            <a:r>
              <a:rPr lang="it-IT" dirty="0" err="1"/>
              <a:t>Blaeu</a:t>
            </a:r>
            <a:r>
              <a:rPr lang="it-IT" dirty="0"/>
              <a:t> sono di giganti proporzioni. </a:t>
            </a:r>
            <a:r>
              <a:rPr lang="it-IT" dirty="0" err="1"/>
              <a:t>Strabone</a:t>
            </a:r>
            <a:r>
              <a:rPr lang="it-IT" dirty="0"/>
              <a:t> (geografo e storico greco antico) riteneva che un globo perfetto dovesse misurare circa 10 piedi (es° </a:t>
            </a:r>
            <a:r>
              <a:rPr lang="it-IT" dirty="0" err="1"/>
              <a:t>Weigel</a:t>
            </a:r>
            <a:r>
              <a:rPr lang="it-IT" dirty="0"/>
              <a:t>: </a:t>
            </a:r>
            <a:r>
              <a:rPr lang="it-IT" dirty="0" smtClean="0"/>
              <a:t>i globi </a:t>
            </a:r>
            <a:r>
              <a:rPr lang="it-IT" dirty="0"/>
              <a:t>di Coronella costruiti per Luigi XIV misuravano dai 9 ai 15 piedi).</a:t>
            </a:r>
          </a:p>
        </p:txBody>
      </p:sp>
    </p:spTree>
    <p:extLst>
      <p:ext uri="{BB962C8B-B14F-4D97-AF65-F5344CB8AC3E}">
        <p14:creationId xmlns:p14="http://schemas.microsoft.com/office/powerpoint/2010/main" val="119318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5800" y="116632"/>
            <a:ext cx="8118648" cy="6463308"/>
          </a:xfrm>
          <a:prstGeom prst="rect">
            <a:avLst/>
          </a:prstGeom>
        </p:spPr>
        <p:txBody>
          <a:bodyPr wrap="square">
            <a:spAutoFit/>
          </a:bodyPr>
          <a:lstStyle/>
          <a:p>
            <a:pPr algn="just"/>
            <a:r>
              <a:rPr lang="it-IT" b="1" dirty="0" smtClean="0"/>
              <a:t>GLOBO </a:t>
            </a:r>
            <a:r>
              <a:rPr lang="it-IT" b="1" dirty="0"/>
              <a:t>CELESTE </a:t>
            </a:r>
            <a:r>
              <a:rPr lang="it-IT" b="1" dirty="0" smtClean="0"/>
              <a:t>- BLAEU (70158)</a:t>
            </a:r>
          </a:p>
          <a:p>
            <a:pPr algn="just"/>
            <a:endParaRPr lang="it-IT" b="1" dirty="0"/>
          </a:p>
          <a:p>
            <a:pPr algn="just"/>
            <a:r>
              <a:rPr lang="it-IT" dirty="0"/>
              <a:t>Quando si parla dell’autore di questo globo si sa sempre a </a:t>
            </a:r>
            <a:r>
              <a:rPr lang="it-IT" dirty="0" smtClean="0"/>
              <a:t>chi ci </a:t>
            </a:r>
            <a:r>
              <a:rPr lang="it-IT" dirty="0"/>
              <a:t>si </a:t>
            </a:r>
            <a:r>
              <a:rPr lang="it-IT" dirty="0" smtClean="0"/>
              <a:t>riferisce, </a:t>
            </a:r>
            <a:r>
              <a:rPr lang="it-IT" dirty="0"/>
              <a:t>ma non si sa mai con precisione </a:t>
            </a:r>
            <a:r>
              <a:rPr lang="it-IT" dirty="0" smtClean="0"/>
              <a:t>come chiamarlo</a:t>
            </a:r>
            <a:r>
              <a:rPr lang="it-IT" dirty="0"/>
              <a:t>. Realizzato nel 1640 da </a:t>
            </a:r>
            <a:r>
              <a:rPr lang="it-IT" dirty="0" err="1"/>
              <a:t>Guiljelmus</a:t>
            </a:r>
            <a:r>
              <a:rPr lang="it-IT" dirty="0"/>
              <a:t> </a:t>
            </a:r>
            <a:r>
              <a:rPr lang="it-IT" dirty="0" err="1" smtClean="0"/>
              <a:t>Blaeuw</a:t>
            </a:r>
            <a:r>
              <a:rPr lang="it-IT" dirty="0" smtClean="0"/>
              <a:t>, come lui </a:t>
            </a:r>
            <a:r>
              <a:rPr lang="it-IT" dirty="0"/>
              <a:t>stesso si firma, il dubbio nasce </a:t>
            </a:r>
            <a:r>
              <a:rPr lang="it-IT" dirty="0" smtClean="0"/>
              <a:t>perché </a:t>
            </a:r>
            <a:r>
              <a:rPr lang="it-IT" dirty="0"/>
              <a:t>fino al 1618 </a:t>
            </a:r>
            <a:r>
              <a:rPr lang="it-IT" dirty="0" smtClean="0"/>
              <a:t>lo stesso </a:t>
            </a:r>
            <a:r>
              <a:rPr lang="it-IT" dirty="0"/>
              <a:t>autore si era firmato come </a:t>
            </a:r>
            <a:r>
              <a:rPr lang="it-IT" dirty="0" err="1"/>
              <a:t>Willems</a:t>
            </a:r>
            <a:r>
              <a:rPr lang="it-IT" dirty="0"/>
              <a:t> </a:t>
            </a:r>
            <a:r>
              <a:rPr lang="it-IT" dirty="0" err="1"/>
              <a:t>Jans</a:t>
            </a:r>
            <a:r>
              <a:rPr lang="it-IT" dirty="0"/>
              <a:t> </a:t>
            </a:r>
            <a:r>
              <a:rPr lang="it-IT" dirty="0" err="1" smtClean="0"/>
              <a:t>Zoon</a:t>
            </a:r>
            <a:r>
              <a:rPr lang="it-IT" dirty="0" smtClean="0"/>
              <a:t>. Molti </a:t>
            </a:r>
            <a:r>
              <a:rPr lang="it-IT" dirty="0"/>
              <a:t>caddero in un errore nella </a:t>
            </a:r>
            <a:r>
              <a:rPr lang="it-IT" dirty="0" smtClean="0"/>
              <a:t>datazione, </a:t>
            </a:r>
            <a:r>
              <a:rPr lang="it-IT" dirty="0"/>
              <a:t>collocandolo </a:t>
            </a:r>
            <a:r>
              <a:rPr lang="it-IT" dirty="0" smtClean="0"/>
              <a:t>nel 1640, ma ciò è in contraddizione con la data di morte </a:t>
            </a:r>
            <a:r>
              <a:rPr lang="it-IT" dirty="0"/>
              <a:t>di </a:t>
            </a:r>
            <a:r>
              <a:rPr lang="it-IT" dirty="0" err="1" smtClean="0"/>
              <a:t>Blaeu</a:t>
            </a:r>
            <a:r>
              <a:rPr lang="it-IT" dirty="0" smtClean="0"/>
              <a:t>, avvenuta </a:t>
            </a:r>
            <a:r>
              <a:rPr lang="it-IT" dirty="0"/>
              <a:t>il 20 ottobre 1638. Probabilmente scelse una </a:t>
            </a:r>
            <a:r>
              <a:rPr lang="it-IT" dirty="0" smtClean="0"/>
              <a:t>data tarda per la necessità di adattarsi alla configurazione </a:t>
            </a:r>
            <a:r>
              <a:rPr lang="it-IT" dirty="0"/>
              <a:t>delle stelle </a:t>
            </a:r>
            <a:r>
              <a:rPr lang="it-IT" dirty="0" smtClean="0"/>
              <a:t>poiché, volendo fare esteso </a:t>
            </a:r>
            <a:r>
              <a:rPr lang="it-IT" dirty="0"/>
              <a:t>commercio dei </a:t>
            </a:r>
            <a:r>
              <a:rPr lang="it-IT" dirty="0" smtClean="0"/>
              <a:t>globi, </a:t>
            </a:r>
            <a:r>
              <a:rPr lang="it-IT" dirty="0"/>
              <a:t>con l’intenzione di ritoccarli </a:t>
            </a:r>
            <a:r>
              <a:rPr lang="it-IT" dirty="0" smtClean="0"/>
              <a:t>per tener </a:t>
            </a:r>
            <a:r>
              <a:rPr lang="it-IT" dirty="0"/>
              <a:t>conto delle ulteriori scoperte geografiche </a:t>
            </a:r>
            <a:r>
              <a:rPr lang="it-IT" dirty="0" smtClean="0"/>
              <a:t>ed uranografiche</a:t>
            </a:r>
            <a:r>
              <a:rPr lang="it-IT" dirty="0"/>
              <a:t>, pensava, come poi fece, di ristamparli </a:t>
            </a:r>
            <a:r>
              <a:rPr lang="it-IT" dirty="0" smtClean="0"/>
              <a:t>con opportune aggiunte</a:t>
            </a:r>
            <a:r>
              <a:rPr lang="it-IT" dirty="0"/>
              <a:t>. Ed </a:t>
            </a:r>
            <a:r>
              <a:rPr lang="it-IT" dirty="0" smtClean="0"/>
              <a:t>affinché </a:t>
            </a:r>
            <a:r>
              <a:rPr lang="it-IT" dirty="0"/>
              <a:t>i globi non </a:t>
            </a:r>
            <a:r>
              <a:rPr lang="it-IT" dirty="0" smtClean="0"/>
              <a:t>apparissero invecchiati</a:t>
            </a:r>
            <a:r>
              <a:rPr lang="it-IT" dirty="0"/>
              <a:t>, </a:t>
            </a:r>
            <a:r>
              <a:rPr lang="it-IT" dirty="0" smtClean="0"/>
              <a:t>scelse come periodo </a:t>
            </a:r>
            <a:r>
              <a:rPr lang="it-IT" dirty="0"/>
              <a:t>di adattamento delle stelle il non tanto prossimo 1640.</a:t>
            </a:r>
          </a:p>
          <a:p>
            <a:pPr algn="just"/>
            <a:r>
              <a:rPr lang="it-IT" dirty="0" smtClean="0"/>
              <a:t>Il </a:t>
            </a:r>
            <a:r>
              <a:rPr lang="it-IT" dirty="0"/>
              <a:t>globo ha una base di legno con elementi di avorio</a:t>
            </a:r>
            <a:r>
              <a:rPr lang="it-IT" dirty="0" smtClean="0"/>
              <a:t>, e riporta un </a:t>
            </a:r>
            <a:r>
              <a:rPr lang="it-IT" dirty="0"/>
              <a:t>ritratto di </a:t>
            </a:r>
            <a:r>
              <a:rPr lang="it-IT" dirty="0" err="1"/>
              <a:t>Tycho</a:t>
            </a:r>
            <a:r>
              <a:rPr lang="it-IT" dirty="0"/>
              <a:t> Brahe (1571-1638</a:t>
            </a:r>
            <a:r>
              <a:rPr lang="it-IT" dirty="0" smtClean="0"/>
              <a:t>), </a:t>
            </a:r>
            <a:r>
              <a:rPr lang="it-IT" dirty="0"/>
              <a:t>astronomo </a:t>
            </a:r>
            <a:r>
              <a:rPr lang="it-IT" dirty="0" smtClean="0"/>
              <a:t>e maestro </a:t>
            </a:r>
            <a:r>
              <a:rPr lang="it-IT" dirty="0"/>
              <a:t>di </a:t>
            </a:r>
            <a:r>
              <a:rPr lang="it-IT" dirty="0" err="1" smtClean="0"/>
              <a:t>Bleau</a:t>
            </a:r>
            <a:r>
              <a:rPr lang="it-IT" dirty="0" smtClean="0"/>
              <a:t>. Sono </a:t>
            </a:r>
            <a:r>
              <a:rPr lang="it-IT" dirty="0"/>
              <a:t>segnati dodici circoli di longitudine passanti per i </a:t>
            </a:r>
            <a:r>
              <a:rPr lang="it-IT" dirty="0" smtClean="0"/>
              <a:t>poli dell’eclittica </a:t>
            </a:r>
            <a:r>
              <a:rPr lang="it-IT" dirty="0"/>
              <a:t>sulla quale </a:t>
            </a:r>
            <a:r>
              <a:rPr lang="it-IT" dirty="0" smtClean="0"/>
              <a:t>sono annotati </a:t>
            </a:r>
            <a:r>
              <a:rPr lang="it-IT" dirty="0"/>
              <a:t>i gradi di </a:t>
            </a:r>
            <a:r>
              <a:rPr lang="it-IT" dirty="0" smtClean="0"/>
              <a:t>longitudine, procedendo </a:t>
            </a:r>
            <a:r>
              <a:rPr lang="it-IT" dirty="0"/>
              <a:t>la graduazione di 20° in 20°; mancano i circoli </a:t>
            </a:r>
            <a:r>
              <a:rPr lang="it-IT" dirty="0" smtClean="0"/>
              <a:t>di latitudine</a:t>
            </a:r>
            <a:r>
              <a:rPr lang="it-IT" dirty="0"/>
              <a:t>. Si hanno tracciati oltre l’equatore, i due tropici, </a:t>
            </a:r>
            <a:r>
              <a:rPr lang="it-IT" dirty="0" smtClean="0"/>
              <a:t>i due </a:t>
            </a:r>
            <a:r>
              <a:rPr lang="it-IT" dirty="0"/>
              <a:t>circoli polari e i due coluri.</a:t>
            </a:r>
          </a:p>
          <a:p>
            <a:pPr algn="just"/>
            <a:r>
              <a:rPr lang="it-IT" dirty="0"/>
              <a:t>Elevandoci ora alla volta celeste si trovano stelle </a:t>
            </a:r>
            <a:r>
              <a:rPr lang="it-IT" dirty="0" smtClean="0"/>
              <a:t>in corrispondenza </a:t>
            </a:r>
            <a:r>
              <a:rPr lang="it-IT" dirty="0"/>
              <a:t>con Saturno, Giove, Marte, Sole, Mercurio, </a:t>
            </a:r>
            <a:r>
              <a:rPr lang="it-IT" dirty="0" smtClean="0"/>
              <a:t>Venere, Luna</a:t>
            </a:r>
            <a:r>
              <a:rPr lang="it-IT" dirty="0"/>
              <a:t>. Le costellazioni sono rappresentate dagli animali </a:t>
            </a:r>
            <a:r>
              <a:rPr lang="it-IT" dirty="0" smtClean="0"/>
              <a:t>e dalle </a:t>
            </a:r>
            <a:r>
              <a:rPr lang="it-IT" dirty="0"/>
              <a:t>figure da cui prendono il </a:t>
            </a:r>
            <a:r>
              <a:rPr lang="it-IT" dirty="0" smtClean="0"/>
              <a:t>nome. Le </a:t>
            </a:r>
            <a:r>
              <a:rPr lang="it-IT" dirty="0"/>
              <a:t>costellazioni sono chiamate utilizzando ben tre </a:t>
            </a:r>
            <a:r>
              <a:rPr lang="it-IT" dirty="0" smtClean="0"/>
              <a:t>lingue: il latino, il </a:t>
            </a:r>
            <a:r>
              <a:rPr lang="it-IT" dirty="0"/>
              <a:t>greco, </a:t>
            </a:r>
            <a:r>
              <a:rPr lang="it-IT" dirty="0" smtClean="0"/>
              <a:t>l’arabo. Nato </a:t>
            </a:r>
            <a:r>
              <a:rPr lang="it-IT" dirty="0"/>
              <a:t>con funzioni scientifiche, passato attraverso i </a:t>
            </a:r>
            <a:r>
              <a:rPr lang="it-IT" dirty="0" smtClean="0"/>
              <a:t>salotti, il globo oggi </a:t>
            </a:r>
            <a:r>
              <a:rPr lang="it-IT" dirty="0"/>
              <a:t>è qui esposto come opera d’arte.</a:t>
            </a:r>
          </a:p>
        </p:txBody>
      </p:sp>
    </p:spTree>
    <p:extLst>
      <p:ext uri="{BB962C8B-B14F-4D97-AF65-F5344CB8AC3E}">
        <p14:creationId xmlns:p14="http://schemas.microsoft.com/office/powerpoint/2010/main" val="151792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6632"/>
            <a:ext cx="8136904" cy="6740307"/>
          </a:xfrm>
          <a:prstGeom prst="rect">
            <a:avLst/>
          </a:prstGeom>
        </p:spPr>
        <p:txBody>
          <a:bodyPr wrap="square">
            <a:spAutoFit/>
          </a:bodyPr>
          <a:lstStyle/>
          <a:p>
            <a:pPr algn="just"/>
            <a:r>
              <a:rPr lang="it-IT" b="1" dirty="0" smtClean="0"/>
              <a:t>GLOBO TERRESTRE - BLEAU (70157)</a:t>
            </a:r>
          </a:p>
          <a:p>
            <a:pPr algn="just"/>
            <a:endParaRPr lang="it-IT" b="1" dirty="0"/>
          </a:p>
          <a:p>
            <a:pPr algn="just"/>
            <a:r>
              <a:rPr lang="it-IT" dirty="0"/>
              <a:t>Questo globo terrestre realizzato nel 1640 da </a:t>
            </a:r>
            <a:r>
              <a:rPr lang="it-IT" dirty="0" err="1" smtClean="0"/>
              <a:t>Guiljelmus</a:t>
            </a:r>
            <a:r>
              <a:rPr lang="it-IT" dirty="0"/>
              <a:t> </a:t>
            </a:r>
            <a:r>
              <a:rPr lang="it-IT" dirty="0" err="1" smtClean="0"/>
              <a:t>Bleauw</a:t>
            </a:r>
            <a:r>
              <a:rPr lang="it-IT" dirty="0"/>
              <a:t>, come tutti i globi di questo periodo, forma </a:t>
            </a:r>
            <a:r>
              <a:rPr lang="it-IT" dirty="0" smtClean="0"/>
              <a:t>una coppia </a:t>
            </a:r>
            <a:r>
              <a:rPr lang="it-IT" dirty="0"/>
              <a:t>con quello celeste qui </a:t>
            </a:r>
            <a:r>
              <a:rPr lang="it-IT" dirty="0" smtClean="0"/>
              <a:t>accanto. Si </a:t>
            </a:r>
            <a:r>
              <a:rPr lang="it-IT" dirty="0"/>
              <a:t>notano subito i meridiani e i paralleli tracciati di 10° </a:t>
            </a:r>
            <a:r>
              <a:rPr lang="it-IT" dirty="0" smtClean="0"/>
              <a:t>in 10</a:t>
            </a:r>
            <a:r>
              <a:rPr lang="it-IT" dirty="0"/>
              <a:t>°, i tropici segnati, i circoli polari e l’eclittica.</a:t>
            </a:r>
          </a:p>
          <a:p>
            <a:pPr algn="just"/>
            <a:r>
              <a:rPr lang="it-IT" dirty="0"/>
              <a:t>Nonostante le imprecisioni geografiche come per </a:t>
            </a:r>
            <a:r>
              <a:rPr lang="it-IT" dirty="0" smtClean="0"/>
              <a:t>esempio l’eccessiva </a:t>
            </a:r>
            <a:r>
              <a:rPr lang="it-IT" dirty="0"/>
              <a:t>estensione della longitudine </a:t>
            </a:r>
            <a:r>
              <a:rPr lang="it-IT" dirty="0" smtClean="0"/>
              <a:t>dell’America settentrionale</a:t>
            </a:r>
            <a:r>
              <a:rPr lang="it-IT" dirty="0"/>
              <a:t>, dovuta probabilmente alle scarse </a:t>
            </a:r>
            <a:r>
              <a:rPr lang="it-IT" dirty="0" smtClean="0"/>
              <a:t>conoscenze del </a:t>
            </a:r>
            <a:r>
              <a:rPr lang="it-IT" dirty="0"/>
              <a:t>Nuovo Mondo, oppure il vasto continente australe, “</a:t>
            </a:r>
            <a:r>
              <a:rPr lang="it-IT" dirty="0" smtClean="0"/>
              <a:t>Terra </a:t>
            </a:r>
            <a:r>
              <a:rPr lang="it-IT" dirty="0" err="1" smtClean="0"/>
              <a:t>australis</a:t>
            </a:r>
            <a:r>
              <a:rPr lang="it-IT" dirty="0" smtClean="0"/>
              <a:t> </a:t>
            </a:r>
            <a:r>
              <a:rPr lang="it-IT" dirty="0" err="1"/>
              <a:t>Magallica</a:t>
            </a:r>
            <a:r>
              <a:rPr lang="it-IT" dirty="0"/>
              <a:t>”, raffigurato vuoto che si spinge fino al </a:t>
            </a:r>
            <a:r>
              <a:rPr lang="it-IT" dirty="0" smtClean="0"/>
              <a:t>sud America. Particolare </a:t>
            </a:r>
            <a:r>
              <a:rPr lang="it-IT" dirty="0"/>
              <a:t>cura </a:t>
            </a:r>
            <a:r>
              <a:rPr lang="it-IT" dirty="0" smtClean="0"/>
              <a:t>è riservata </a:t>
            </a:r>
            <a:r>
              <a:rPr lang="it-IT" dirty="0"/>
              <a:t>alla rappresentazione </a:t>
            </a:r>
            <a:r>
              <a:rPr lang="it-IT" dirty="0" smtClean="0"/>
              <a:t>di navi</a:t>
            </a:r>
            <a:r>
              <a:rPr lang="it-IT" dirty="0"/>
              <a:t>, delfini, pesci volanti e figure mitologiche negli </a:t>
            </a:r>
            <a:r>
              <a:rPr lang="it-IT" dirty="0" smtClean="0"/>
              <a:t>oceani, e</a:t>
            </a:r>
            <a:r>
              <a:rPr lang="it-IT" dirty="0"/>
              <a:t> </a:t>
            </a:r>
            <a:r>
              <a:rPr lang="it-IT" dirty="0" smtClean="0"/>
              <a:t>di </a:t>
            </a:r>
            <a:r>
              <a:rPr lang="it-IT" dirty="0"/>
              <a:t>indigeni e animali nei continenti d’Africa, Asia e </a:t>
            </a:r>
            <a:r>
              <a:rPr lang="it-IT" dirty="0" smtClean="0"/>
              <a:t>America meridionali. Questa </a:t>
            </a:r>
            <a:r>
              <a:rPr lang="it-IT" dirty="0"/>
              <a:t>attenzione per i dettagli può </a:t>
            </a:r>
            <a:r>
              <a:rPr lang="it-IT" dirty="0" smtClean="0"/>
              <a:t>essere spiegata </a:t>
            </a:r>
            <a:r>
              <a:rPr lang="it-IT" dirty="0"/>
              <a:t>dall’abitudine che avevano </a:t>
            </a:r>
            <a:r>
              <a:rPr lang="it-IT" dirty="0" smtClean="0"/>
              <a:t>gli aristocratici </a:t>
            </a:r>
            <a:r>
              <a:rPr lang="it-IT" dirty="0"/>
              <a:t>europei </a:t>
            </a:r>
            <a:r>
              <a:rPr lang="it-IT" dirty="0" smtClean="0"/>
              <a:t>di esporre </a:t>
            </a:r>
            <a:r>
              <a:rPr lang="it-IT" dirty="0"/>
              <a:t>questi oggetti come un’opera d’arte nei propri </a:t>
            </a:r>
            <a:r>
              <a:rPr lang="it-IT" dirty="0" smtClean="0"/>
              <a:t>salotti per </a:t>
            </a:r>
            <a:r>
              <a:rPr lang="it-IT" dirty="0"/>
              <a:t>sottolineare il </a:t>
            </a:r>
            <a:r>
              <a:rPr lang="it-IT" dirty="0" smtClean="0"/>
              <a:t>loro prestigio. Inoltre </a:t>
            </a:r>
            <a:r>
              <a:rPr lang="it-IT" dirty="0"/>
              <a:t>grazie a questi globi i ricchi mercanti del </a:t>
            </a:r>
            <a:r>
              <a:rPr lang="it-IT" dirty="0" smtClean="0"/>
              <a:t>Seicento potevano </a:t>
            </a:r>
            <a:r>
              <a:rPr lang="it-IT" dirty="0"/>
              <a:t>ricavare utilissime informazioni per i loro </a:t>
            </a:r>
            <a:r>
              <a:rPr lang="it-IT" dirty="0" smtClean="0"/>
              <a:t>viaggi. Erano </a:t>
            </a:r>
            <a:r>
              <a:rPr lang="it-IT" dirty="0"/>
              <a:t>infatti un "teatro portatile della terra e del mare</a:t>
            </a:r>
            <a:r>
              <a:rPr lang="it-IT" dirty="0" smtClean="0"/>
              <a:t>", come </a:t>
            </a:r>
            <a:r>
              <a:rPr lang="it-IT" dirty="0"/>
              <a:t>lo stesso autore li definisce nella dedica qui </a:t>
            </a:r>
            <a:r>
              <a:rPr lang="it-IT" dirty="0" smtClean="0"/>
              <a:t>presente. Per </a:t>
            </a:r>
            <a:r>
              <a:rPr lang="it-IT" dirty="0"/>
              <a:t>questo i nomi e le indicazioni di Europa ed </a:t>
            </a:r>
            <a:r>
              <a:rPr lang="it-IT" dirty="0" smtClean="0"/>
              <a:t>Asia centromeridionale</a:t>
            </a:r>
            <a:r>
              <a:rPr lang="it-IT" dirty="0"/>
              <a:t> </a:t>
            </a:r>
            <a:r>
              <a:rPr lang="it-IT" dirty="0" smtClean="0"/>
              <a:t>sono </a:t>
            </a:r>
            <a:r>
              <a:rPr lang="it-IT" dirty="0"/>
              <a:t>particolarmente </a:t>
            </a:r>
            <a:r>
              <a:rPr lang="it-IT" dirty="0" smtClean="0"/>
              <a:t>numerosi, </a:t>
            </a:r>
            <a:r>
              <a:rPr lang="it-IT" dirty="0"/>
              <a:t>e le </a:t>
            </a:r>
            <a:r>
              <a:rPr lang="it-IT" dirty="0" smtClean="0"/>
              <a:t>divisioni politiche sono indicate </a:t>
            </a:r>
            <a:r>
              <a:rPr lang="it-IT" dirty="0"/>
              <a:t>con linee tratteggiate e </a:t>
            </a:r>
            <a:r>
              <a:rPr lang="it-IT" dirty="0" smtClean="0"/>
              <a:t>margini colorati</a:t>
            </a:r>
            <a:r>
              <a:rPr lang="it-IT" dirty="0"/>
              <a:t>.</a:t>
            </a:r>
          </a:p>
          <a:p>
            <a:pPr algn="just"/>
            <a:r>
              <a:rPr lang="it-IT" dirty="0"/>
              <a:t>I globi come questo non erano esclusivamente utilizzati </a:t>
            </a:r>
            <a:r>
              <a:rPr lang="it-IT" dirty="0" smtClean="0"/>
              <a:t>per ricavare </a:t>
            </a:r>
            <a:r>
              <a:rPr lang="it-IT" dirty="0"/>
              <a:t>indicazioni </a:t>
            </a:r>
            <a:r>
              <a:rPr lang="it-IT" dirty="0" smtClean="0"/>
              <a:t>geografiche, </a:t>
            </a:r>
            <a:r>
              <a:rPr lang="it-IT" dirty="0"/>
              <a:t>ma anche altre </a:t>
            </a:r>
            <a:r>
              <a:rPr lang="it-IT" dirty="0" smtClean="0"/>
              <a:t>utili informazioni </a:t>
            </a:r>
            <a:r>
              <a:rPr lang="it-IT" dirty="0"/>
              <a:t>come dimostrano le due rose di 32 venti </a:t>
            </a:r>
            <a:r>
              <a:rPr lang="it-IT" dirty="0" smtClean="0"/>
              <a:t>poste una </a:t>
            </a:r>
            <a:r>
              <a:rPr lang="it-IT" dirty="0"/>
              <a:t>nell’emisfero boreale, l’altra nell’australe. I venti </a:t>
            </a:r>
            <a:r>
              <a:rPr lang="it-IT" dirty="0" smtClean="0"/>
              <a:t>della prima </a:t>
            </a:r>
            <a:r>
              <a:rPr lang="it-IT" dirty="0"/>
              <a:t>sono </a:t>
            </a:r>
            <a:r>
              <a:rPr lang="it-IT" dirty="0" smtClean="0"/>
              <a:t>adattati </a:t>
            </a:r>
            <a:r>
              <a:rPr lang="it-IT" dirty="0"/>
              <a:t>a quelli in uso presso gli </a:t>
            </a:r>
            <a:r>
              <a:rPr lang="it-IT" dirty="0" smtClean="0"/>
              <a:t>antichi, mentre </a:t>
            </a:r>
            <a:r>
              <a:rPr lang="it-IT" dirty="0"/>
              <a:t>i venti della seconda hanno nomi olandesi riferentisi </a:t>
            </a:r>
            <a:r>
              <a:rPr lang="it-IT" dirty="0" smtClean="0"/>
              <a:t>a quelli </a:t>
            </a:r>
            <a:r>
              <a:rPr lang="it-IT" dirty="0"/>
              <a:t>della rosa dei tempi di Carlo Magno.</a:t>
            </a:r>
          </a:p>
        </p:txBody>
      </p:sp>
    </p:spTree>
    <p:extLst>
      <p:ext uri="{BB962C8B-B14F-4D97-AF65-F5344CB8AC3E}">
        <p14:creationId xmlns:p14="http://schemas.microsoft.com/office/powerpoint/2010/main" val="87494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1196752"/>
            <a:ext cx="5616624" cy="4247317"/>
          </a:xfrm>
          <a:prstGeom prst="rect">
            <a:avLst/>
          </a:prstGeom>
        </p:spPr>
        <p:txBody>
          <a:bodyPr wrap="square">
            <a:spAutoFit/>
          </a:bodyPr>
          <a:lstStyle/>
          <a:p>
            <a:r>
              <a:rPr lang="it-IT" b="1" dirty="0" smtClean="0"/>
              <a:t>GLOBO TERRESTRE - GREUTER (70154)</a:t>
            </a:r>
          </a:p>
          <a:p>
            <a:endParaRPr lang="it-IT" b="1" dirty="0"/>
          </a:p>
          <a:p>
            <a:pPr algn="just"/>
            <a:r>
              <a:rPr lang="it-IT" dirty="0"/>
              <a:t>Globo terrestre con base olandese, realizzato da </a:t>
            </a:r>
            <a:r>
              <a:rPr lang="it-IT" dirty="0" err="1" smtClean="0"/>
              <a:t>Matthäus</a:t>
            </a:r>
            <a:r>
              <a:rPr lang="it-IT" dirty="0" smtClean="0"/>
              <a:t> </a:t>
            </a:r>
            <a:r>
              <a:rPr lang="it-IT" dirty="0" err="1"/>
              <a:t>Greuter</a:t>
            </a:r>
            <a:r>
              <a:rPr lang="it-IT" dirty="0"/>
              <a:t> nel 1632. Riporta indicazioni in latino, animali fantastici e altri </a:t>
            </a:r>
            <a:r>
              <a:rPr lang="it-IT" dirty="0" smtClean="0"/>
              <a:t>disegni. </a:t>
            </a:r>
            <a:r>
              <a:rPr lang="it-IT" dirty="0"/>
              <a:t>Il globo fa parte di una serie di 72 globi (39 terrestri e 33 celesti) di varie dimensioni e </a:t>
            </a:r>
            <a:r>
              <a:rPr lang="it-IT" dirty="0" smtClean="0"/>
              <a:t>aspetto, </a:t>
            </a:r>
            <a:r>
              <a:rPr lang="it-IT" dirty="0"/>
              <a:t>è </a:t>
            </a:r>
            <a:r>
              <a:rPr lang="it-IT" dirty="0" smtClean="0"/>
              <a:t>stato, inoltre, </a:t>
            </a:r>
            <a:r>
              <a:rPr lang="it-IT" dirty="0"/>
              <a:t>realizzato in coppia con un globo celeste (</a:t>
            </a:r>
            <a:r>
              <a:rPr lang="it-IT" dirty="0" smtClean="0"/>
              <a:t>N. IGMV </a:t>
            </a:r>
            <a:r>
              <a:rPr lang="it-IT" dirty="0"/>
              <a:t>70153) come risulta anche dall’inventario della BAV.</a:t>
            </a:r>
          </a:p>
          <a:p>
            <a:pPr algn="just"/>
            <a:r>
              <a:rPr lang="it-IT" dirty="0" smtClean="0"/>
              <a:t>E’ un g</a:t>
            </a:r>
            <a:r>
              <a:rPr lang="it-IT" dirty="0" smtClean="0">
                <a:effectLst/>
              </a:rPr>
              <a:t>lobo terrestre su base a crociera con quattro colonne in legno, conservato in vetrina di vetro e ottone. La superficie esterna si presenta ricoperta di carta stampata. Il meridiano è in ottone e l’orizzonte a stampa. Vi sono indicazioni in latino, sono riportati animali fantastici e altri disegni. </a:t>
            </a:r>
            <a:r>
              <a:rPr lang="it-IT" dirty="0"/>
              <a:t> </a:t>
            </a:r>
          </a:p>
        </p:txBody>
      </p:sp>
    </p:spTree>
    <p:extLst>
      <p:ext uri="{BB962C8B-B14F-4D97-AF65-F5344CB8AC3E}">
        <p14:creationId xmlns:p14="http://schemas.microsoft.com/office/powerpoint/2010/main" val="92584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2256</Words>
  <Application>Microsoft Office PowerPoint</Application>
  <PresentationFormat>Presentazione su schermo (4:3)</PresentationFormat>
  <Paragraphs>58</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Docenti</dc:creator>
  <cp:lastModifiedBy>Daniela Serini</cp:lastModifiedBy>
  <cp:revision>33</cp:revision>
  <dcterms:created xsi:type="dcterms:W3CDTF">2019-05-22T10:16:11Z</dcterms:created>
  <dcterms:modified xsi:type="dcterms:W3CDTF">2019-07-16T06:06:03Z</dcterms:modified>
</cp:coreProperties>
</file>