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96"/>
  </p:normalViewPr>
  <p:slideViewPr>
    <p:cSldViewPr snapToGrid="0">
      <p:cViewPr varScale="1">
        <p:scale>
          <a:sx n="93" d="100"/>
          <a:sy n="93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30209-D009-43B0-A973-22FA356F031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B569EA-9D01-46E2-BF67-88B2E30CED73}">
      <dgm:prSet/>
      <dgm:spPr/>
      <dgm:t>
        <a:bodyPr/>
        <a:lstStyle/>
        <a:p>
          <a:r>
            <a:rPr lang="it-IT"/>
            <a:t>Pregiudizi di genere nella comunità scientifica </a:t>
          </a:r>
          <a:endParaRPr lang="en-US"/>
        </a:p>
      </dgm:t>
    </dgm:pt>
    <dgm:pt modelId="{B26A5140-9624-4F86-8B07-578353758F2D}" type="parTrans" cxnId="{90842F38-E9E1-40E1-B539-486B8DCF60DA}">
      <dgm:prSet/>
      <dgm:spPr/>
      <dgm:t>
        <a:bodyPr/>
        <a:lstStyle/>
        <a:p>
          <a:endParaRPr lang="en-US"/>
        </a:p>
      </dgm:t>
    </dgm:pt>
    <dgm:pt modelId="{EF22869A-7607-4E92-A873-BF238BC54CD8}" type="sibTrans" cxnId="{90842F38-E9E1-40E1-B539-486B8DCF60DA}">
      <dgm:prSet/>
      <dgm:spPr/>
      <dgm:t>
        <a:bodyPr/>
        <a:lstStyle/>
        <a:p>
          <a:endParaRPr lang="en-US"/>
        </a:p>
      </dgm:t>
    </dgm:pt>
    <dgm:pt modelId="{78CE1C74-3F55-4C0F-9AB7-204AC2811BA2}">
      <dgm:prSet/>
      <dgm:spPr/>
      <dgm:t>
        <a:bodyPr/>
        <a:lstStyle/>
        <a:p>
          <a:r>
            <a:rPr lang="it-IT"/>
            <a:t>Accesso limitato nella comunità scientifica</a:t>
          </a:r>
          <a:endParaRPr lang="en-US"/>
        </a:p>
      </dgm:t>
    </dgm:pt>
    <dgm:pt modelId="{53ACF58D-2ECA-4B38-A665-837A38A0F6F6}" type="parTrans" cxnId="{827BDA3C-381A-410A-BB96-8BE10403CD33}">
      <dgm:prSet/>
      <dgm:spPr/>
      <dgm:t>
        <a:bodyPr/>
        <a:lstStyle/>
        <a:p>
          <a:endParaRPr lang="en-US"/>
        </a:p>
      </dgm:t>
    </dgm:pt>
    <dgm:pt modelId="{57BC9318-669B-47BF-8D16-21A865F0D87C}" type="sibTrans" cxnId="{827BDA3C-381A-410A-BB96-8BE10403CD33}">
      <dgm:prSet/>
      <dgm:spPr/>
      <dgm:t>
        <a:bodyPr/>
        <a:lstStyle/>
        <a:p>
          <a:endParaRPr lang="en-US"/>
        </a:p>
      </dgm:t>
    </dgm:pt>
    <dgm:pt modelId="{7F69D2C1-BE1B-42C4-BC43-708473893AA0}">
      <dgm:prSet/>
      <dgm:spPr/>
      <dgm:t>
        <a:bodyPr/>
        <a:lstStyle/>
        <a:p>
          <a:r>
            <a:rPr lang="it-IT"/>
            <a:t>Pubblicazioni a nome di colleghi maschi o supervisori</a:t>
          </a:r>
          <a:endParaRPr lang="en-US"/>
        </a:p>
      </dgm:t>
    </dgm:pt>
    <dgm:pt modelId="{DCC84FF1-EAD4-42E8-86B4-788B4D617CA0}" type="parTrans" cxnId="{D7086574-8763-4490-A1B5-277D1336A131}">
      <dgm:prSet/>
      <dgm:spPr/>
      <dgm:t>
        <a:bodyPr/>
        <a:lstStyle/>
        <a:p>
          <a:endParaRPr lang="en-US"/>
        </a:p>
      </dgm:t>
    </dgm:pt>
    <dgm:pt modelId="{824107ED-7DAA-44A1-8EFA-E9E73BD177A0}" type="sibTrans" cxnId="{D7086574-8763-4490-A1B5-277D1336A131}">
      <dgm:prSet/>
      <dgm:spPr/>
      <dgm:t>
        <a:bodyPr/>
        <a:lstStyle/>
        <a:p>
          <a:endParaRPr lang="en-US"/>
        </a:p>
      </dgm:t>
    </dgm:pt>
    <dgm:pt modelId="{4E821A8C-47A2-4A8D-9921-14ACFD5637C0}">
      <dgm:prSet/>
      <dgm:spPr/>
      <dgm:t>
        <a:bodyPr/>
        <a:lstStyle/>
        <a:p>
          <a:r>
            <a:rPr lang="it-IT"/>
            <a:t>Mancanza di riconoscimento da parte delle istituzioni</a:t>
          </a:r>
          <a:endParaRPr lang="en-US"/>
        </a:p>
      </dgm:t>
    </dgm:pt>
    <dgm:pt modelId="{9AE316A4-EF12-4414-B9DA-D6C1B15F5809}" type="parTrans" cxnId="{579A9913-0D7E-44F2-A185-C7F3206EBBA3}">
      <dgm:prSet/>
      <dgm:spPr/>
      <dgm:t>
        <a:bodyPr/>
        <a:lstStyle/>
        <a:p>
          <a:endParaRPr lang="en-US"/>
        </a:p>
      </dgm:t>
    </dgm:pt>
    <dgm:pt modelId="{481A9A24-B379-45AB-9DD0-CC86D01E61BC}" type="sibTrans" cxnId="{579A9913-0D7E-44F2-A185-C7F3206EBBA3}">
      <dgm:prSet/>
      <dgm:spPr/>
      <dgm:t>
        <a:bodyPr/>
        <a:lstStyle/>
        <a:p>
          <a:endParaRPr lang="en-US"/>
        </a:p>
      </dgm:t>
    </dgm:pt>
    <dgm:pt modelId="{EBADADF1-BC43-A543-ADC6-1985506C5973}" type="pres">
      <dgm:prSet presAssocID="{5B230209-D009-43B0-A973-22FA356F031F}" presName="matrix" presStyleCnt="0">
        <dgm:presLayoutVars>
          <dgm:chMax val="1"/>
          <dgm:dir/>
          <dgm:resizeHandles val="exact"/>
        </dgm:presLayoutVars>
      </dgm:prSet>
      <dgm:spPr/>
    </dgm:pt>
    <dgm:pt modelId="{1CD10319-24AE-5347-ACEF-3DC3B8EFF6CB}" type="pres">
      <dgm:prSet presAssocID="{5B230209-D009-43B0-A973-22FA356F031F}" presName="diamond" presStyleLbl="bgShp" presStyleIdx="0" presStyleCnt="1"/>
      <dgm:spPr/>
    </dgm:pt>
    <dgm:pt modelId="{B810F15C-752D-DB46-AEA7-095806E6C799}" type="pres">
      <dgm:prSet presAssocID="{5B230209-D009-43B0-A973-22FA356F031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04149F-A336-1444-BD05-6776D26B61B3}" type="pres">
      <dgm:prSet presAssocID="{5B230209-D009-43B0-A973-22FA356F031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32690D-5590-5A44-B312-DA18D05C1B0A}" type="pres">
      <dgm:prSet presAssocID="{5B230209-D009-43B0-A973-22FA356F031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7C14686-F1FC-AD4A-B22A-116D3267CDE9}" type="pres">
      <dgm:prSet presAssocID="{5B230209-D009-43B0-A973-22FA356F031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79A9913-0D7E-44F2-A185-C7F3206EBBA3}" srcId="{5B230209-D009-43B0-A973-22FA356F031F}" destId="{4E821A8C-47A2-4A8D-9921-14ACFD5637C0}" srcOrd="3" destOrd="0" parTransId="{9AE316A4-EF12-4414-B9DA-D6C1B15F5809}" sibTransId="{481A9A24-B379-45AB-9DD0-CC86D01E61BC}"/>
    <dgm:cxn modelId="{FE622B14-95CC-724B-9AEC-392785D2A230}" type="presOf" srcId="{7F69D2C1-BE1B-42C4-BC43-708473893AA0}" destId="{4532690D-5590-5A44-B312-DA18D05C1B0A}" srcOrd="0" destOrd="0" presId="urn:microsoft.com/office/officeart/2005/8/layout/matrix3"/>
    <dgm:cxn modelId="{90842F38-E9E1-40E1-B539-486B8DCF60DA}" srcId="{5B230209-D009-43B0-A973-22FA356F031F}" destId="{46B569EA-9D01-46E2-BF67-88B2E30CED73}" srcOrd="0" destOrd="0" parTransId="{B26A5140-9624-4F86-8B07-578353758F2D}" sibTransId="{EF22869A-7607-4E92-A873-BF238BC54CD8}"/>
    <dgm:cxn modelId="{827BDA3C-381A-410A-BB96-8BE10403CD33}" srcId="{5B230209-D009-43B0-A973-22FA356F031F}" destId="{78CE1C74-3F55-4C0F-9AB7-204AC2811BA2}" srcOrd="1" destOrd="0" parTransId="{53ACF58D-2ECA-4B38-A665-837A38A0F6F6}" sibTransId="{57BC9318-669B-47BF-8D16-21A865F0D87C}"/>
    <dgm:cxn modelId="{6094653E-9C0E-6347-BA11-26351C2D05C5}" type="presOf" srcId="{4E821A8C-47A2-4A8D-9921-14ACFD5637C0}" destId="{B7C14686-F1FC-AD4A-B22A-116D3267CDE9}" srcOrd="0" destOrd="0" presId="urn:microsoft.com/office/officeart/2005/8/layout/matrix3"/>
    <dgm:cxn modelId="{D7086574-8763-4490-A1B5-277D1336A131}" srcId="{5B230209-D009-43B0-A973-22FA356F031F}" destId="{7F69D2C1-BE1B-42C4-BC43-708473893AA0}" srcOrd="2" destOrd="0" parTransId="{DCC84FF1-EAD4-42E8-86B4-788B4D617CA0}" sibTransId="{824107ED-7DAA-44A1-8EFA-E9E73BD177A0}"/>
    <dgm:cxn modelId="{08E72877-8311-3348-9B72-95C3A0CDA60C}" type="presOf" srcId="{78CE1C74-3F55-4C0F-9AB7-204AC2811BA2}" destId="{9B04149F-A336-1444-BD05-6776D26B61B3}" srcOrd="0" destOrd="0" presId="urn:microsoft.com/office/officeart/2005/8/layout/matrix3"/>
    <dgm:cxn modelId="{2E163883-67C2-DF49-86F2-16AE405E92A2}" type="presOf" srcId="{5B230209-D009-43B0-A973-22FA356F031F}" destId="{EBADADF1-BC43-A543-ADC6-1985506C5973}" srcOrd="0" destOrd="0" presId="urn:microsoft.com/office/officeart/2005/8/layout/matrix3"/>
    <dgm:cxn modelId="{0D6DFFC4-A2E9-9F41-BF29-BA70CE23F722}" type="presOf" srcId="{46B569EA-9D01-46E2-BF67-88B2E30CED73}" destId="{B810F15C-752D-DB46-AEA7-095806E6C799}" srcOrd="0" destOrd="0" presId="urn:microsoft.com/office/officeart/2005/8/layout/matrix3"/>
    <dgm:cxn modelId="{ED83C111-726E-7F43-A9DB-D0A8BF1C9B2A}" type="presParOf" srcId="{EBADADF1-BC43-A543-ADC6-1985506C5973}" destId="{1CD10319-24AE-5347-ACEF-3DC3B8EFF6CB}" srcOrd="0" destOrd="0" presId="urn:microsoft.com/office/officeart/2005/8/layout/matrix3"/>
    <dgm:cxn modelId="{2E79A43E-64C9-B640-B6FE-25E84F78E9B4}" type="presParOf" srcId="{EBADADF1-BC43-A543-ADC6-1985506C5973}" destId="{B810F15C-752D-DB46-AEA7-095806E6C799}" srcOrd="1" destOrd="0" presId="urn:microsoft.com/office/officeart/2005/8/layout/matrix3"/>
    <dgm:cxn modelId="{E01EB391-39C4-9D4C-ABC7-94A288016842}" type="presParOf" srcId="{EBADADF1-BC43-A543-ADC6-1985506C5973}" destId="{9B04149F-A336-1444-BD05-6776D26B61B3}" srcOrd="2" destOrd="0" presId="urn:microsoft.com/office/officeart/2005/8/layout/matrix3"/>
    <dgm:cxn modelId="{ADC34146-65D9-FC4B-B789-863CA696F689}" type="presParOf" srcId="{EBADADF1-BC43-A543-ADC6-1985506C5973}" destId="{4532690D-5590-5A44-B312-DA18D05C1B0A}" srcOrd="3" destOrd="0" presId="urn:microsoft.com/office/officeart/2005/8/layout/matrix3"/>
    <dgm:cxn modelId="{827A906E-A050-BB4E-B91D-873D0BC1BC94}" type="presParOf" srcId="{EBADADF1-BC43-A543-ADC6-1985506C5973}" destId="{B7C14686-F1FC-AD4A-B22A-116D3267CD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EA0EB-C6DE-4FC5-8D35-974732A8FDC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67A8396-0CD7-45BF-9BB4-8B6CB7A4263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Marie Curie: prima donna a vincere un Nobel, unica a vincerne due in discipline diverse</a:t>
          </a:r>
          <a:endParaRPr lang="en-US"/>
        </a:p>
      </dgm:t>
    </dgm:pt>
    <dgm:pt modelId="{3648234A-0FE8-4EA9-92E6-F21416B9B4A0}" type="parTrans" cxnId="{D13CBF60-73A7-4E86-B88E-50108F367C2F}">
      <dgm:prSet/>
      <dgm:spPr/>
      <dgm:t>
        <a:bodyPr/>
        <a:lstStyle/>
        <a:p>
          <a:endParaRPr lang="en-US"/>
        </a:p>
      </dgm:t>
    </dgm:pt>
    <dgm:pt modelId="{36D06804-AE95-4F21-8F30-B6EA7D8881E7}" type="sibTrans" cxnId="{D13CBF60-73A7-4E86-B88E-50108F367C2F}">
      <dgm:prSet/>
      <dgm:spPr/>
      <dgm:t>
        <a:bodyPr/>
        <a:lstStyle/>
        <a:p>
          <a:endParaRPr lang="en-US"/>
        </a:p>
      </dgm:t>
    </dgm:pt>
    <dgm:pt modelId="{E19DF8DF-75FD-4C2A-A52C-FD30CD4D0CA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Rita Levi Montalcini: vinse il premio Nobel per la medicina, esempio di tenacia e visibilità </a:t>
          </a:r>
          <a:endParaRPr lang="en-US"/>
        </a:p>
      </dgm:t>
    </dgm:pt>
    <dgm:pt modelId="{00A98614-A438-4685-B949-76B767A26008}" type="parTrans" cxnId="{4A3E38FA-EF5B-45A8-A656-09D81A021CBB}">
      <dgm:prSet/>
      <dgm:spPr/>
      <dgm:t>
        <a:bodyPr/>
        <a:lstStyle/>
        <a:p>
          <a:endParaRPr lang="en-US"/>
        </a:p>
      </dgm:t>
    </dgm:pt>
    <dgm:pt modelId="{309A4406-D17D-4E6E-B616-39BF5CEA02C6}" type="sibTrans" cxnId="{4A3E38FA-EF5B-45A8-A656-09D81A021CBB}">
      <dgm:prSet/>
      <dgm:spPr/>
      <dgm:t>
        <a:bodyPr/>
        <a:lstStyle/>
        <a:p>
          <a:endParaRPr lang="en-US"/>
        </a:p>
      </dgm:t>
    </dgm:pt>
    <dgm:pt modelId="{FCC1D456-CBB2-47A1-8039-15EB28B27D9C}" type="pres">
      <dgm:prSet presAssocID="{BAEEA0EB-C6DE-4FC5-8D35-974732A8FDCD}" presName="root" presStyleCnt="0">
        <dgm:presLayoutVars>
          <dgm:dir/>
          <dgm:resizeHandles val="exact"/>
        </dgm:presLayoutVars>
      </dgm:prSet>
      <dgm:spPr/>
    </dgm:pt>
    <dgm:pt modelId="{E885CDB4-176F-4FD7-A880-9DC17A00ED0C}" type="pres">
      <dgm:prSet presAssocID="{B67A8396-0CD7-45BF-9BB4-8B6CB7A42633}" presName="compNode" presStyleCnt="0"/>
      <dgm:spPr/>
    </dgm:pt>
    <dgm:pt modelId="{B766928F-E14F-45AC-97B7-99F15411AB05}" type="pres">
      <dgm:prSet presAssocID="{B67A8396-0CD7-45BF-9BB4-8B6CB7A426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o"/>
        </a:ext>
      </dgm:extLst>
    </dgm:pt>
    <dgm:pt modelId="{1D06DD4C-3C92-4DEB-B0ED-5AA087ECF953}" type="pres">
      <dgm:prSet presAssocID="{B67A8396-0CD7-45BF-9BB4-8B6CB7A42633}" presName="spaceRect" presStyleCnt="0"/>
      <dgm:spPr/>
    </dgm:pt>
    <dgm:pt modelId="{E2A15285-ED01-409A-832C-0A5793E65B61}" type="pres">
      <dgm:prSet presAssocID="{B67A8396-0CD7-45BF-9BB4-8B6CB7A42633}" presName="textRect" presStyleLbl="revTx" presStyleIdx="0" presStyleCnt="2">
        <dgm:presLayoutVars>
          <dgm:chMax val="1"/>
          <dgm:chPref val="1"/>
        </dgm:presLayoutVars>
      </dgm:prSet>
      <dgm:spPr/>
    </dgm:pt>
    <dgm:pt modelId="{F2F6AEF4-FABF-4ABE-9075-3836412C101E}" type="pres">
      <dgm:prSet presAssocID="{36D06804-AE95-4F21-8F30-B6EA7D8881E7}" presName="sibTrans" presStyleCnt="0"/>
      <dgm:spPr/>
    </dgm:pt>
    <dgm:pt modelId="{E2C2EE37-99F3-499E-B4D2-0FD9BD9392B9}" type="pres">
      <dgm:prSet presAssocID="{E19DF8DF-75FD-4C2A-A52C-FD30CD4D0CAC}" presName="compNode" presStyleCnt="0"/>
      <dgm:spPr/>
    </dgm:pt>
    <dgm:pt modelId="{4D00E657-D877-4755-9719-A74921B3E431}" type="pres">
      <dgm:prSet presAssocID="{E19DF8DF-75FD-4C2A-A52C-FD30CD4D0C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ra multifunzione"/>
        </a:ext>
      </dgm:extLst>
    </dgm:pt>
    <dgm:pt modelId="{CB01797F-80E9-48F9-BA23-4EAACFEA41B8}" type="pres">
      <dgm:prSet presAssocID="{E19DF8DF-75FD-4C2A-A52C-FD30CD4D0CAC}" presName="spaceRect" presStyleCnt="0"/>
      <dgm:spPr/>
    </dgm:pt>
    <dgm:pt modelId="{E47DC008-4FFA-4A3D-8094-2FD66D1853BF}" type="pres">
      <dgm:prSet presAssocID="{E19DF8DF-75FD-4C2A-A52C-FD30CD4D0CA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F57F853-9E45-0E43-BAB6-C988831CB64E}" type="presOf" srcId="{B67A8396-0CD7-45BF-9BB4-8B6CB7A42633}" destId="{E2A15285-ED01-409A-832C-0A5793E65B61}" srcOrd="0" destOrd="0" presId="urn:microsoft.com/office/officeart/2018/2/layout/IconLabelList"/>
    <dgm:cxn modelId="{D13CBF60-73A7-4E86-B88E-50108F367C2F}" srcId="{BAEEA0EB-C6DE-4FC5-8D35-974732A8FDCD}" destId="{B67A8396-0CD7-45BF-9BB4-8B6CB7A42633}" srcOrd="0" destOrd="0" parTransId="{3648234A-0FE8-4EA9-92E6-F21416B9B4A0}" sibTransId="{36D06804-AE95-4F21-8F30-B6EA7D8881E7}"/>
    <dgm:cxn modelId="{DEB96A9B-C38E-9147-B67B-F7FE9912F721}" type="presOf" srcId="{E19DF8DF-75FD-4C2A-A52C-FD30CD4D0CAC}" destId="{E47DC008-4FFA-4A3D-8094-2FD66D1853BF}" srcOrd="0" destOrd="0" presId="urn:microsoft.com/office/officeart/2018/2/layout/IconLabelList"/>
    <dgm:cxn modelId="{351AF9DC-F44B-4B43-9255-6DCBCFFFBF0D}" type="presOf" srcId="{BAEEA0EB-C6DE-4FC5-8D35-974732A8FDCD}" destId="{FCC1D456-CBB2-47A1-8039-15EB28B27D9C}" srcOrd="0" destOrd="0" presId="urn:microsoft.com/office/officeart/2018/2/layout/IconLabelList"/>
    <dgm:cxn modelId="{4A3E38FA-EF5B-45A8-A656-09D81A021CBB}" srcId="{BAEEA0EB-C6DE-4FC5-8D35-974732A8FDCD}" destId="{E19DF8DF-75FD-4C2A-A52C-FD30CD4D0CAC}" srcOrd="1" destOrd="0" parTransId="{00A98614-A438-4685-B949-76B767A26008}" sibTransId="{309A4406-D17D-4E6E-B616-39BF5CEA02C6}"/>
    <dgm:cxn modelId="{443A7295-852E-7049-A651-F20B4BA11806}" type="presParOf" srcId="{FCC1D456-CBB2-47A1-8039-15EB28B27D9C}" destId="{E885CDB4-176F-4FD7-A880-9DC17A00ED0C}" srcOrd="0" destOrd="0" presId="urn:microsoft.com/office/officeart/2018/2/layout/IconLabelList"/>
    <dgm:cxn modelId="{1376C3CF-0841-B94F-AB15-9955669B68F8}" type="presParOf" srcId="{E885CDB4-176F-4FD7-A880-9DC17A00ED0C}" destId="{B766928F-E14F-45AC-97B7-99F15411AB05}" srcOrd="0" destOrd="0" presId="urn:microsoft.com/office/officeart/2018/2/layout/IconLabelList"/>
    <dgm:cxn modelId="{D912AF29-ED16-CB4B-AAC5-68B8B9698DD4}" type="presParOf" srcId="{E885CDB4-176F-4FD7-A880-9DC17A00ED0C}" destId="{1D06DD4C-3C92-4DEB-B0ED-5AA087ECF953}" srcOrd="1" destOrd="0" presId="urn:microsoft.com/office/officeart/2018/2/layout/IconLabelList"/>
    <dgm:cxn modelId="{9FE6C43A-9297-064F-B863-F9810A196648}" type="presParOf" srcId="{E885CDB4-176F-4FD7-A880-9DC17A00ED0C}" destId="{E2A15285-ED01-409A-832C-0A5793E65B61}" srcOrd="2" destOrd="0" presId="urn:microsoft.com/office/officeart/2018/2/layout/IconLabelList"/>
    <dgm:cxn modelId="{B4C4F772-FCAE-764E-B471-B8469E3EAB78}" type="presParOf" srcId="{FCC1D456-CBB2-47A1-8039-15EB28B27D9C}" destId="{F2F6AEF4-FABF-4ABE-9075-3836412C101E}" srcOrd="1" destOrd="0" presId="urn:microsoft.com/office/officeart/2018/2/layout/IconLabelList"/>
    <dgm:cxn modelId="{2CE3F505-99D8-FE4B-ACFD-35C5BB9DC0AA}" type="presParOf" srcId="{FCC1D456-CBB2-47A1-8039-15EB28B27D9C}" destId="{E2C2EE37-99F3-499E-B4D2-0FD9BD9392B9}" srcOrd="2" destOrd="0" presId="urn:microsoft.com/office/officeart/2018/2/layout/IconLabelList"/>
    <dgm:cxn modelId="{88366F58-C122-D540-AA10-2BAD9137B09D}" type="presParOf" srcId="{E2C2EE37-99F3-499E-B4D2-0FD9BD9392B9}" destId="{4D00E657-D877-4755-9719-A74921B3E431}" srcOrd="0" destOrd="0" presId="urn:microsoft.com/office/officeart/2018/2/layout/IconLabelList"/>
    <dgm:cxn modelId="{51578632-96E9-6B45-AE2C-CC46F92204E8}" type="presParOf" srcId="{E2C2EE37-99F3-499E-B4D2-0FD9BD9392B9}" destId="{CB01797F-80E9-48F9-BA23-4EAACFEA41B8}" srcOrd="1" destOrd="0" presId="urn:microsoft.com/office/officeart/2018/2/layout/IconLabelList"/>
    <dgm:cxn modelId="{B0F3B2E6-9E2C-DC45-8E4A-D25331B3EBCA}" type="presParOf" srcId="{E2C2EE37-99F3-499E-B4D2-0FD9BD9392B9}" destId="{E47DC008-4FFA-4A3D-8094-2FD66D1853B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10319-24AE-5347-ACEF-3DC3B8EFF6CB}">
      <dsp:nvSpPr>
        <dsp:cNvPr id="0" name=""/>
        <dsp:cNvSpPr/>
      </dsp:nvSpPr>
      <dsp:spPr>
        <a:xfrm>
          <a:off x="929481" y="0"/>
          <a:ext cx="5051424" cy="505142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0F15C-752D-DB46-AEA7-095806E6C799}">
      <dsp:nvSpPr>
        <dsp:cNvPr id="0" name=""/>
        <dsp:cNvSpPr/>
      </dsp:nvSpPr>
      <dsp:spPr>
        <a:xfrm>
          <a:off x="1409366" y="479885"/>
          <a:ext cx="1970055" cy="1970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Pregiudizi di genere nella comunità scientifica </a:t>
          </a:r>
          <a:endParaRPr lang="en-US" sz="2000" kern="1200"/>
        </a:p>
      </dsp:txBody>
      <dsp:txXfrm>
        <a:off x="1505536" y="576055"/>
        <a:ext cx="1777715" cy="1777715"/>
      </dsp:txXfrm>
    </dsp:sp>
    <dsp:sp modelId="{9B04149F-A336-1444-BD05-6776D26B61B3}">
      <dsp:nvSpPr>
        <dsp:cNvPr id="0" name=""/>
        <dsp:cNvSpPr/>
      </dsp:nvSpPr>
      <dsp:spPr>
        <a:xfrm>
          <a:off x="3530964" y="479885"/>
          <a:ext cx="1970055" cy="1970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Accesso limitato nella comunità scientifica</a:t>
          </a:r>
          <a:endParaRPr lang="en-US" sz="2000" kern="1200"/>
        </a:p>
      </dsp:txBody>
      <dsp:txXfrm>
        <a:off x="3627134" y="576055"/>
        <a:ext cx="1777715" cy="1777715"/>
      </dsp:txXfrm>
    </dsp:sp>
    <dsp:sp modelId="{4532690D-5590-5A44-B312-DA18D05C1B0A}">
      <dsp:nvSpPr>
        <dsp:cNvPr id="0" name=""/>
        <dsp:cNvSpPr/>
      </dsp:nvSpPr>
      <dsp:spPr>
        <a:xfrm>
          <a:off x="1409366" y="2601483"/>
          <a:ext cx="1970055" cy="1970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Pubblicazioni a nome di colleghi maschi o supervisori</a:t>
          </a:r>
          <a:endParaRPr lang="en-US" sz="2000" kern="1200"/>
        </a:p>
      </dsp:txBody>
      <dsp:txXfrm>
        <a:off x="1505536" y="2697653"/>
        <a:ext cx="1777715" cy="1777715"/>
      </dsp:txXfrm>
    </dsp:sp>
    <dsp:sp modelId="{B7C14686-F1FC-AD4A-B22A-116D3267CDE9}">
      <dsp:nvSpPr>
        <dsp:cNvPr id="0" name=""/>
        <dsp:cNvSpPr/>
      </dsp:nvSpPr>
      <dsp:spPr>
        <a:xfrm>
          <a:off x="3530964" y="2601483"/>
          <a:ext cx="1970055" cy="19700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Mancanza di riconoscimento da parte delle istituzioni</a:t>
          </a:r>
          <a:endParaRPr lang="en-US" sz="2000" kern="1200"/>
        </a:p>
      </dsp:txBody>
      <dsp:txXfrm>
        <a:off x="3627134" y="2697653"/>
        <a:ext cx="1777715" cy="177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6928F-E14F-45AC-97B7-99F15411AB05}">
      <dsp:nvSpPr>
        <dsp:cNvPr id="0" name=""/>
        <dsp:cNvSpPr/>
      </dsp:nvSpPr>
      <dsp:spPr>
        <a:xfrm>
          <a:off x="758656" y="521192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15285-ED01-409A-832C-0A5793E65B61}">
      <dsp:nvSpPr>
        <dsp:cNvPr id="0" name=""/>
        <dsp:cNvSpPr/>
      </dsp:nvSpPr>
      <dsp:spPr>
        <a:xfrm>
          <a:off x="3781" y="2101554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Marie Curie: prima donna a vincere un Nobel, unica a vincerne due in discipline diverse</a:t>
          </a:r>
          <a:endParaRPr lang="en-US" sz="1500" kern="1200"/>
        </a:p>
      </dsp:txBody>
      <dsp:txXfrm>
        <a:off x="3781" y="2101554"/>
        <a:ext cx="2745000" cy="720000"/>
      </dsp:txXfrm>
    </dsp:sp>
    <dsp:sp modelId="{4D00E657-D877-4755-9719-A74921B3E431}">
      <dsp:nvSpPr>
        <dsp:cNvPr id="0" name=""/>
        <dsp:cNvSpPr/>
      </dsp:nvSpPr>
      <dsp:spPr>
        <a:xfrm>
          <a:off x="3984031" y="521192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DC008-4FFA-4A3D-8094-2FD66D1853BF}">
      <dsp:nvSpPr>
        <dsp:cNvPr id="0" name=""/>
        <dsp:cNvSpPr/>
      </dsp:nvSpPr>
      <dsp:spPr>
        <a:xfrm>
          <a:off x="3229156" y="2101554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Rita Levi Montalcini: vinse il premio Nobel per la medicina, esempio di tenacia e visibilità </a:t>
          </a:r>
          <a:endParaRPr lang="en-US" sz="1500" kern="1200"/>
        </a:p>
      </dsp:txBody>
      <dsp:txXfrm>
        <a:off x="3229156" y="2101554"/>
        <a:ext cx="274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8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7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1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8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0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6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8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5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8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72" r:id="rId6"/>
    <p:sldLayoutId id="2147483767" r:id="rId7"/>
    <p:sldLayoutId id="2147483768" r:id="rId8"/>
    <p:sldLayoutId id="2147483769" r:id="rId9"/>
    <p:sldLayoutId id="2147483771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iso umano, persona, vestiti, collage&#10;&#10;Il contenuto generato dall'IA potrebbe non essere corretto.">
            <a:extLst>
              <a:ext uri="{FF2B5EF4-FFF2-40B4-BE49-F238E27FC236}">
                <a16:creationId xmlns:a16="http://schemas.microsoft.com/office/drawing/2014/main" id="{83BFE400-3BC6-7113-ABBF-CC07657C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1765"/>
          <a:stretch>
            <a:fillRect/>
          </a:stretch>
        </p:blipFill>
        <p:spPr>
          <a:xfrm>
            <a:off x="-3155" y="-45719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90AB38A-A7B0-1046-5EBD-DA7C346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L’effetto matilda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59FD48-93EA-EE18-0D3D-BA5D2D580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Il contributo invisibile delle donne nella scienza: come la storia ha oscurato il lavoro di molte scienziate.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19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10F8B9-F686-13D2-5B5A-CE4A4C07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Cos’è l’effetto matilda?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2DF0B61-821C-FC4A-AFBD-B7760791D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860" r="12860"/>
          <a:stretch>
            <a:fillRect/>
          </a:stretch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310B17-5225-9376-2E7D-4BBC089CA794}"/>
              </a:ext>
            </a:extLst>
          </p:cNvPr>
          <p:cNvSpPr txBox="1"/>
          <p:nvPr/>
        </p:nvSpPr>
        <p:spPr>
          <a:xfrm>
            <a:off x="5116784" y="2546224"/>
            <a:ext cx="5977938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 err="1">
                <a:solidFill>
                  <a:srgbClr val="FFFFFF"/>
                </a:solidFill>
              </a:rPr>
              <a:t>L’effetto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matilda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descrive</a:t>
            </a:r>
            <a:r>
              <a:rPr lang="en-US" dirty="0">
                <a:solidFill>
                  <a:srgbClr val="FFFFFF"/>
                </a:solidFill>
              </a:rPr>
              <a:t> la </a:t>
            </a:r>
            <a:r>
              <a:rPr lang="en-US" dirty="0" err="1">
                <a:solidFill>
                  <a:srgbClr val="FFFFFF"/>
                </a:solidFill>
              </a:rPr>
              <a:t>sistematica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attribuzione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successi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scientifici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donne</a:t>
            </a:r>
            <a:r>
              <a:rPr lang="en-US" dirty="0">
                <a:solidFill>
                  <a:srgbClr val="FFFFFF"/>
                </a:solidFill>
              </a:rPr>
              <a:t> ai loro </a:t>
            </a:r>
            <a:r>
              <a:rPr lang="en-US" dirty="0" err="1">
                <a:solidFill>
                  <a:srgbClr val="FFFFFF"/>
                </a:solidFill>
              </a:rPr>
              <a:t>colleghi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maschi</a:t>
            </a:r>
            <a:endParaRPr lang="en-US" dirty="0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Il </a:t>
            </a:r>
            <a:r>
              <a:rPr lang="en-US" dirty="0" err="1">
                <a:solidFill>
                  <a:srgbClr val="FFFFFF"/>
                </a:solidFill>
              </a:rPr>
              <a:t>termine</a:t>
            </a:r>
            <a:r>
              <a:rPr lang="en-US" dirty="0">
                <a:solidFill>
                  <a:srgbClr val="FFFFFF"/>
                </a:solidFill>
              </a:rPr>
              <a:t> fu </a:t>
            </a:r>
            <a:r>
              <a:rPr lang="en-US" dirty="0" err="1">
                <a:solidFill>
                  <a:srgbClr val="FFFFFF"/>
                </a:solidFill>
              </a:rPr>
              <a:t>coniato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nel</a:t>
            </a:r>
            <a:r>
              <a:rPr lang="en-US" dirty="0">
                <a:solidFill>
                  <a:srgbClr val="FFFFFF"/>
                </a:solidFill>
              </a:rPr>
              <a:t> 1993 da </a:t>
            </a:r>
            <a:r>
              <a:rPr lang="en-US">
                <a:solidFill>
                  <a:srgbClr val="FFFFFF"/>
                </a:solidFill>
              </a:rPr>
              <a:t>Margaret W. Rossiter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storica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scienza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Il </a:t>
            </a:r>
            <a:r>
              <a:rPr lang="en-US" dirty="0" err="1">
                <a:solidFill>
                  <a:srgbClr val="FFFFFF"/>
                </a:solidFill>
              </a:rPr>
              <a:t>nome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deriva</a:t>
            </a:r>
            <a:r>
              <a:rPr lang="en-US" dirty="0">
                <a:solidFill>
                  <a:srgbClr val="FFFFFF"/>
                </a:solidFill>
              </a:rPr>
              <a:t> da Matilda Joslyn Gage (1826-98), </a:t>
            </a:r>
            <a:r>
              <a:rPr lang="en-US" dirty="0" err="1">
                <a:solidFill>
                  <a:srgbClr val="FFFFFF"/>
                </a:solidFill>
              </a:rPr>
              <a:t>suffragista</a:t>
            </a:r>
            <a:r>
              <a:rPr lang="en-US" dirty="0">
                <a:solidFill>
                  <a:srgbClr val="FFFFFF"/>
                </a:solidFill>
              </a:rPr>
              <a:t> e </a:t>
            </a:r>
            <a:r>
              <a:rPr lang="en-US" dirty="0" err="1">
                <a:solidFill>
                  <a:srgbClr val="FFFFFF"/>
                </a:solidFill>
              </a:rPr>
              <a:t>attivista</a:t>
            </a:r>
            <a:r>
              <a:rPr lang="en-US" dirty="0">
                <a:solidFill>
                  <a:srgbClr val="FFFFFF"/>
                </a:solidFill>
              </a:rPr>
              <a:t> americana </a:t>
            </a:r>
            <a:r>
              <a:rPr lang="en-US" dirty="0" err="1">
                <a:solidFill>
                  <a:srgbClr val="FFFFFF"/>
                </a:solidFill>
              </a:rPr>
              <a:t>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denunciò</a:t>
            </a:r>
            <a:r>
              <a:rPr lang="en-US" dirty="0">
                <a:solidFill>
                  <a:srgbClr val="FFFFFF"/>
                </a:solidFill>
              </a:rPr>
              <a:t> la </a:t>
            </a:r>
            <a:r>
              <a:rPr lang="en-US" dirty="0" err="1">
                <a:solidFill>
                  <a:srgbClr val="FFFFFF"/>
                </a:solidFill>
              </a:rPr>
              <a:t>cancellazione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dalla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storia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0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47591D-E995-AC56-E880-A39B0F52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it-IT" dirty="0"/>
              <a:t>Cause principali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D0FE736-6152-D8D6-F0C3-05415C1BD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6821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37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98492-514C-0785-1FB9-5BCCF15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chemeClr val="tx1"/>
                </a:solidFill>
              </a:rPr>
              <a:t>2 Esempi di donne riconosciute: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7D2902-E0AD-053B-C89E-517431E9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06"/>
          <a:stretch>
            <a:fillRect/>
          </a:stretch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6807108F-7222-3A84-DFE1-13F20EAA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755"/>
          <a:stretch>
            <a:fillRect/>
          </a:stretch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78A8334-E31C-5946-4DEC-174B67372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08231"/>
              </p:ext>
            </p:extLst>
          </p:nvPr>
        </p:nvGraphicFramePr>
        <p:xfrm>
          <a:off x="5116784" y="2546224"/>
          <a:ext cx="5977938" cy="334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001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A757A5-4C46-909C-0EF8-E0568583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it-IT" sz="3700">
                <a:solidFill>
                  <a:srgbClr val="FFFFFF"/>
                </a:solidFill>
              </a:rPr>
              <a:t>Il caso di Rosalind Franklin…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B12004-DB1F-A2AF-9819-1121FC27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it-IT" sz="1800">
                <a:solidFill>
                  <a:srgbClr val="FFFFFF"/>
                </a:solidFill>
              </a:rPr>
              <a:t>Anche Rosalind Franklin fu per un periodo di tempo vittima dell’effetto matilda. </a:t>
            </a:r>
          </a:p>
          <a:p>
            <a:r>
              <a:rPr lang="it-IT" sz="1800">
                <a:solidFill>
                  <a:srgbClr val="FFFFFF"/>
                </a:solidFill>
              </a:rPr>
              <a:t>Di fatti i suoi meriti per aver contribuito attivamente alla scoperta della struttura del DNA non le furono mai riconosciuti in vita, ma solo dopo la morte.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CF9D49-E274-78E9-C64C-28BB5BA9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07" r="1" b="24833"/>
          <a:stretch>
            <a:fillRect/>
          </a:stretch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19B9B4-6717-B42E-CFC7-18D883B1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1031"/>
          <a:stretch>
            <a:fillRect/>
          </a:stretch>
        </p:blipFill>
        <p:spPr>
          <a:xfrm>
            <a:off x="-2" y="-2"/>
            <a:ext cx="4059936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DFEA38-5058-4813-D314-582414E064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8517" r="15842"/>
          <a:stretch>
            <a:fillRect/>
          </a:stretch>
        </p:blipFill>
        <p:spPr>
          <a:xfrm>
            <a:off x="4059933" y="2"/>
            <a:ext cx="4072129" cy="68579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942920-9645-2F3B-79BC-169030C5F6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rcRect l="13333" r="8740" b="-1"/>
          <a:stretch>
            <a:fillRect/>
          </a:stretch>
        </p:blipFill>
        <p:spPr>
          <a:xfrm>
            <a:off x="8132064" y="10"/>
            <a:ext cx="4059936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6324ABA-ECE3-6523-3E35-9DCA36B6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Donne dimenticate dalla scienza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81BFC7-AB85-95E2-E99B-5FE958FB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/>
              <a:t>Lise Meitner</a:t>
            </a:r>
            <a:r>
              <a:rPr lang="it-IT" dirty="0"/>
              <a:t>: scoprì la fissione nucleare ma il Nobel fu assegnato a Otto Hahn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err="1"/>
              <a:t>Nettie</a:t>
            </a:r>
            <a:r>
              <a:rPr lang="it-IT" b="1" dirty="0"/>
              <a:t> Stevens</a:t>
            </a:r>
            <a:r>
              <a:rPr lang="it-IT" dirty="0"/>
              <a:t>: scoprì che il sesso è determinato dai cromosomi X e Y, ma il merito andò a Edmund Wilson 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err="1"/>
              <a:t>Hedy</a:t>
            </a:r>
            <a:r>
              <a:rPr lang="it-IT" b="1" dirty="0"/>
              <a:t> Lamarr</a:t>
            </a:r>
            <a:r>
              <a:rPr lang="it-IT" dirty="0"/>
              <a:t>: considerata una delle donne più belle del mondo, grande icona di Hollywood nella prima metà del 1900. Insieme al compositore George Antheil gettò le basi del WI-FI, Bluetooth e del GPS. </a:t>
            </a:r>
            <a:r>
              <a:rPr lang="it-IT"/>
              <a:t>Lamarr </a:t>
            </a:r>
            <a:r>
              <a:rPr lang="it-IT" dirty="0"/>
              <a:t>ha anche contribuito all’invenzione del sistema del «salto di frequenza», ovvero il «frequency </a:t>
            </a:r>
            <a:r>
              <a:rPr lang="it-IT" dirty="0" err="1"/>
              <a:t>hopping</a:t>
            </a:r>
            <a:r>
              <a:rPr lang="it-IT" dirty="0"/>
              <a:t>», nel corso della Seconda Guerra Mondiale per rendere i siluri alleati più difficili da intercettare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76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A12960-C347-7FD5-562A-EBF70AFF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Conseguenze dell’effetto matilda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695EE9-A032-D2A3-AD67-DE2ED5BA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800" dirty="0">
                <a:solidFill>
                  <a:srgbClr val="FFFFFF"/>
                </a:solidFill>
              </a:rPr>
              <a:t>Distorsione della storia scientifica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solidFill>
                  <a:srgbClr val="FFFFFF"/>
                </a:solidFill>
              </a:rPr>
              <a:t>Meno modelli femminili per le nuove generazioni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solidFill>
                  <a:srgbClr val="FFFFFF"/>
                </a:solidFill>
              </a:rPr>
              <a:t>Rallentamento del progresso dovuto alla perdita di talenti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0403FD-E2DD-E04B-EC6F-ECF2975F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057" y="640080"/>
            <a:ext cx="609600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BC2A7F-1E92-164F-EE9E-4935DD70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Combattere l’effetto matilda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6275D8-DB85-F443-402F-D8050B4F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800" dirty="0">
                <a:solidFill>
                  <a:srgbClr val="FFFFFF"/>
                </a:solidFill>
              </a:rPr>
              <a:t>Promuovere la visibilità delle scienziate passate e presenti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solidFill>
                  <a:srgbClr val="FFFFFF"/>
                </a:solidFill>
              </a:rPr>
              <a:t>Incentivare la parità di genere nella ricerca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solidFill>
                  <a:srgbClr val="FFFFFF"/>
                </a:solidFill>
              </a:rPr>
              <a:t>Educare alla storia completa della scienza</a:t>
            </a:r>
          </a:p>
          <a:p>
            <a:pPr marL="457200" indent="-457200">
              <a:buFont typeface="+mj-lt"/>
              <a:buAutoNum type="arabicPeriod"/>
            </a:pPr>
            <a:endParaRPr lang="it-IT" sz="1800" dirty="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E804EB-C9D3-DB12-299C-D28889C7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55" t="-1" r="20513" b="5627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37</TotalTime>
  <Words>353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RetrospectVTI</vt:lpstr>
      <vt:lpstr>L’effetto matilda</vt:lpstr>
      <vt:lpstr>Cos’è l’effetto matilda?</vt:lpstr>
      <vt:lpstr>Cause principali</vt:lpstr>
      <vt:lpstr>2 Esempi di donne riconosciute:</vt:lpstr>
      <vt:lpstr>Il caso di Rosalind Franklin…</vt:lpstr>
      <vt:lpstr>Donne dimenticate dalla scienza </vt:lpstr>
      <vt:lpstr>Conseguenze dell’effetto matilda</vt:lpstr>
      <vt:lpstr>Combattere l’effetto matilda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Alessia Ravagli - alessia.ravagli@studio.unibo.it</dc:creator>
  <cp:lastModifiedBy>Alessia Ravagli - alessia.ravagli@studio.unibo.it</cp:lastModifiedBy>
  <cp:revision>6</cp:revision>
  <dcterms:created xsi:type="dcterms:W3CDTF">2025-11-17T13:50:25Z</dcterms:created>
  <dcterms:modified xsi:type="dcterms:W3CDTF">2025-12-05T22:41:54Z</dcterms:modified>
</cp:coreProperties>
</file>