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ermanent Marker"/>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PermanentMarker-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4877bc7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04877bc7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2df45a6d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02df45a6d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2d49b3002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02d49b3002_2_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02d49b3002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102d49b3002_2_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4ede9cb4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04ede9cb4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47754f4e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47754f4e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2d49b3002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102d49b3002_2_5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2df45a6d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2df45a6d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4877bc74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4877bc7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4877bc74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4877bc74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47754f4ef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047754f4ef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4ede9cb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04ede9cb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47754f4ef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47754f4ef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60" name="Google Shape;60;p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8" name="Google Shape;6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1" name="Google Shape;71;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2" name="Google Shape;72;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3" name="Google Shape;7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9" name="Google Shape;79;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80" name="Google Shape;8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 name="Shape 81"/>
        <p:cNvGrpSpPr/>
        <p:nvPr/>
      </p:nvGrpSpPr>
      <p:grpSpPr>
        <a:xfrm>
          <a:off x="0" y="0"/>
          <a:ext cx="0" cy="0"/>
          <a:chOff x="0" y="0"/>
          <a:chExt cx="0" cy="0"/>
        </a:xfrm>
      </p:grpSpPr>
      <p:sp>
        <p:nvSpPr>
          <p:cNvPr id="82" name="Google Shape;82;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3" name="Google Shape;8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7" name="Google Shape;87;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89" name="Google Shape;8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s://www.pop-eye.info/serie-tv/this-is-us-recension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hyperlink" Target="https://www.iodonna.it/personaggi/famiglie-reali/gallery/le-regole-della-famiglia-reale-ingles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slide" Target="/ppt/slides/slide12.xml"/><Relationship Id="rId4" Type="http://schemas.openxmlformats.org/officeDocument/2006/relationships/image" Target="../media/image5.jpg"/><Relationship Id="rId5" Type="http://schemas.openxmlformats.org/officeDocument/2006/relationships/hyperlink" Target="https://www.idealia.it/2021/09/02/chiara-ferragni-annuncia-un-nuovo-membro-della-famiglia-chi-e-la-nuova-arrivat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slide" Target="/ppt/slides/slide13.xml"/><Relationship Id="rId5" Type="http://schemas.openxmlformats.org/officeDocument/2006/relationships/hyperlink" Target="https://www.globestyles.com/wp-content/uploads/2021/11/The-Ferragnez-la-serie-tv-poster-2.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it.wikipedia.org/wiki/Episodi_di_Modern_Family_(quinta_stagione)"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www.uffizi.it/opere/sacra-famiglia-detta-tondo-don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hyperlink" Target="https://www.analisidellopera.it/louis-le-nain-famiglia-di-contadin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hyperlink" Target="https://arteadistanza.wordpress.com/autori/degas/opere/la-famiglia-bellelli/" TargetMode="External"/><Relationship Id="rId5" Type="http://schemas.openxmlformats.org/officeDocument/2006/relationships/hyperlink" Target="https://www.analisidellopera.it/la-famiglia-bellelli-di-edgar-dega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www.metmuseum.org/art/collection/search/43652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arteworld.it/famiglia-di-saltimbanchi-picasso-analisi/"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hyperlink" Target="https://it.wikipedia.org/wiki/La_famiglia_Addam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15583" l="0" r="0" t="0"/>
          <a:stretch/>
        </p:blipFill>
        <p:spPr>
          <a:xfrm>
            <a:off x="109675" y="104500"/>
            <a:ext cx="4255175" cy="3207525"/>
          </a:xfrm>
          <a:prstGeom prst="rect">
            <a:avLst/>
          </a:prstGeom>
          <a:noFill/>
          <a:ln>
            <a:noFill/>
          </a:ln>
        </p:spPr>
      </p:pic>
      <p:sp>
        <p:nvSpPr>
          <p:cNvPr id="100" name="Google Shape;100;p25"/>
          <p:cNvSpPr txBox="1"/>
          <p:nvPr/>
        </p:nvSpPr>
        <p:spPr>
          <a:xfrm>
            <a:off x="0" y="3411725"/>
            <a:ext cx="9310200" cy="1262100"/>
          </a:xfrm>
          <a:prstGeom prst="rect">
            <a:avLst/>
          </a:prstGeom>
          <a:solidFill>
            <a:srgbClr val="D9EAD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latin typeface="Permanent Marker"/>
                <a:ea typeface="Permanent Marker"/>
                <a:cs typeface="Permanent Marker"/>
                <a:sym typeface="Permanent Marker"/>
              </a:rPr>
              <a:t>FILOMENA BRAMANTE                                             </a:t>
            </a:r>
            <a:endParaRPr>
              <a:latin typeface="Permanent Marker"/>
              <a:ea typeface="Permanent Marker"/>
              <a:cs typeface="Permanent Marker"/>
              <a:sym typeface="Permanent Marker"/>
            </a:endParaRPr>
          </a:p>
          <a:p>
            <a:pPr indent="0" lvl="0" marL="0" rtl="0" algn="ctr">
              <a:spcBef>
                <a:spcPts val="0"/>
              </a:spcBef>
              <a:spcAft>
                <a:spcPts val="0"/>
              </a:spcAft>
              <a:buNone/>
            </a:pPr>
            <a:r>
              <a:rPr lang="it">
                <a:latin typeface="Permanent Marker"/>
                <a:ea typeface="Permanent Marker"/>
                <a:cs typeface="Permanent Marker"/>
                <a:sym typeface="Permanent Marker"/>
              </a:rPr>
              <a:t>    </a:t>
            </a:r>
            <a:r>
              <a:rPr lang="it">
                <a:latin typeface="Permanent Marker"/>
                <a:ea typeface="Permanent Marker"/>
                <a:cs typeface="Permanent Marker"/>
                <a:sym typeface="Permanent Marker"/>
              </a:rPr>
              <a:t>GIULIA CREMONINI	</a:t>
            </a:r>
            <a:endParaRPr>
              <a:latin typeface="Permanent Marker"/>
              <a:ea typeface="Permanent Marker"/>
              <a:cs typeface="Permanent Marker"/>
              <a:sym typeface="Permanent Marker"/>
            </a:endParaRPr>
          </a:p>
          <a:p>
            <a:pPr indent="0" lvl="0" marL="0" rtl="0" algn="ctr">
              <a:spcBef>
                <a:spcPts val="0"/>
              </a:spcBef>
              <a:spcAft>
                <a:spcPts val="0"/>
              </a:spcAft>
              <a:buNone/>
            </a:pPr>
            <a:r>
              <a:rPr lang="it">
                <a:latin typeface="Permanent Marker"/>
                <a:ea typeface="Permanent Marker"/>
                <a:cs typeface="Permanent Marker"/>
                <a:sym typeface="Permanent Marker"/>
              </a:rPr>
              <a:t> </a:t>
            </a:r>
            <a:r>
              <a:rPr lang="it">
                <a:latin typeface="Permanent Marker"/>
                <a:ea typeface="Permanent Marker"/>
                <a:cs typeface="Permanent Marker"/>
                <a:sym typeface="Permanent Marker"/>
              </a:rPr>
              <a:t>IRENE MARIA DONISI</a:t>
            </a:r>
            <a:endParaRPr>
              <a:latin typeface="Permanent Marker"/>
              <a:ea typeface="Permanent Marker"/>
              <a:cs typeface="Permanent Marker"/>
              <a:sym typeface="Permanent Marker"/>
            </a:endParaRPr>
          </a:p>
          <a:p>
            <a:pPr indent="0" lvl="0" marL="0" rtl="0" algn="ctr">
              <a:spcBef>
                <a:spcPts val="0"/>
              </a:spcBef>
              <a:spcAft>
                <a:spcPts val="0"/>
              </a:spcAft>
              <a:buNone/>
            </a:pPr>
            <a:r>
              <a:rPr lang="it">
                <a:latin typeface="Permanent Marker"/>
                <a:ea typeface="Permanent Marker"/>
                <a:cs typeface="Permanent Marker"/>
                <a:sym typeface="Permanent Marker"/>
              </a:rPr>
              <a:t>                  	 ILARIA GATTA			                                                       </a:t>
            </a:r>
            <a:endParaRPr>
              <a:latin typeface="Permanent Marker"/>
              <a:ea typeface="Permanent Marker"/>
              <a:cs typeface="Permanent Marker"/>
              <a:sym typeface="Permanent Marker"/>
            </a:endParaRPr>
          </a:p>
          <a:p>
            <a:pPr indent="0" lvl="0" marL="0" rtl="0" algn="ctr">
              <a:spcBef>
                <a:spcPts val="0"/>
              </a:spcBef>
              <a:spcAft>
                <a:spcPts val="0"/>
              </a:spcAft>
              <a:buNone/>
            </a:pPr>
            <a:r>
              <a:rPr lang="it">
                <a:latin typeface="Permanent Marker"/>
                <a:ea typeface="Permanent Marker"/>
                <a:cs typeface="Permanent Marker"/>
                <a:sym typeface="Permanent Marker"/>
              </a:rPr>
              <a:t>                  				LETIZIA PASQUI</a:t>
            </a:r>
            <a:r>
              <a:rPr lang="it">
                <a:solidFill>
                  <a:srgbClr val="0563C1"/>
                </a:solidFill>
                <a:latin typeface="Permanent Marker"/>
                <a:ea typeface="Permanent Marker"/>
                <a:cs typeface="Permanent Marker"/>
                <a:sym typeface="Permanent Marker"/>
              </a:rPr>
              <a:t>	</a:t>
            </a:r>
            <a:r>
              <a:rPr lang="it">
                <a:solidFill>
                  <a:srgbClr val="0563C1"/>
                </a:solidFill>
                <a:latin typeface="Calibri"/>
                <a:ea typeface="Calibri"/>
                <a:cs typeface="Calibri"/>
                <a:sym typeface="Calibri"/>
              </a:rPr>
              <a:t>					</a:t>
            </a:r>
            <a:endParaRPr>
              <a:solidFill>
                <a:srgbClr val="0563C1"/>
              </a:solidFill>
              <a:latin typeface="Calibri"/>
              <a:ea typeface="Calibri"/>
              <a:cs typeface="Calibri"/>
              <a:sym typeface="Calibri"/>
            </a:endParaRPr>
          </a:p>
        </p:txBody>
      </p:sp>
      <p:pic>
        <p:nvPicPr>
          <p:cNvPr id="101" name="Google Shape;101;p25"/>
          <p:cNvPicPr preferRelativeResize="0"/>
          <p:nvPr/>
        </p:nvPicPr>
        <p:blipFill>
          <a:blip r:embed="rId4">
            <a:alphaModFix/>
          </a:blip>
          <a:stretch>
            <a:fillRect/>
          </a:stretch>
        </p:blipFill>
        <p:spPr>
          <a:xfrm>
            <a:off x="4440350" y="104500"/>
            <a:ext cx="4516051" cy="32075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4"/>
          <p:cNvPicPr preferRelativeResize="0"/>
          <p:nvPr/>
        </p:nvPicPr>
        <p:blipFill>
          <a:blip r:embed="rId3">
            <a:alphaModFix/>
          </a:blip>
          <a:stretch>
            <a:fillRect/>
          </a:stretch>
        </p:blipFill>
        <p:spPr>
          <a:xfrm>
            <a:off x="138975" y="113025"/>
            <a:ext cx="5085099" cy="3826875"/>
          </a:xfrm>
          <a:prstGeom prst="rect">
            <a:avLst/>
          </a:prstGeom>
          <a:noFill/>
          <a:ln>
            <a:noFill/>
          </a:ln>
        </p:spPr>
      </p:pic>
      <p:sp>
        <p:nvSpPr>
          <p:cNvPr id="174" name="Google Shape;174;p34"/>
          <p:cNvSpPr txBox="1"/>
          <p:nvPr/>
        </p:nvSpPr>
        <p:spPr>
          <a:xfrm>
            <a:off x="-429700" y="4582275"/>
            <a:ext cx="4404900" cy="789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it" sz="1100" u="sng">
                <a:solidFill>
                  <a:schemeClr val="hlink"/>
                </a:solidFill>
                <a:latin typeface="Calibri"/>
                <a:ea typeface="Calibri"/>
                <a:cs typeface="Calibri"/>
                <a:sym typeface="Calibri"/>
                <a:hlinkClick r:id="rId4"/>
              </a:rPr>
              <a:t>https://www.pop-eye.info/serie-tv/this-is-us-recensione</a:t>
            </a:r>
            <a:endParaRPr sz="1100" u="sng">
              <a:solidFill>
                <a:schemeClr val="hlink"/>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sz="1100" u="sng">
              <a:solidFill>
                <a:srgbClr val="0563C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5" name="Google Shape;175;p34"/>
          <p:cNvSpPr txBox="1"/>
          <p:nvPr/>
        </p:nvSpPr>
        <p:spPr>
          <a:xfrm>
            <a:off x="5565750" y="113025"/>
            <a:ext cx="3502200" cy="467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it">
                <a:solidFill>
                  <a:schemeClr val="dk1"/>
                </a:solidFill>
                <a:latin typeface="Calibri"/>
                <a:ea typeface="Calibri"/>
                <a:cs typeface="Calibri"/>
                <a:sym typeface="Calibri"/>
              </a:rPr>
              <a:t>Una giovane coppia di sposi genitori di tre gemelli. </a:t>
            </a:r>
            <a:endParaRPr>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it">
                <a:solidFill>
                  <a:schemeClr val="dk1"/>
                </a:solidFill>
                <a:latin typeface="Calibri"/>
                <a:ea typeface="Calibri"/>
                <a:cs typeface="Calibri"/>
                <a:sym typeface="Calibri"/>
              </a:rPr>
              <a:t>E’ la storia raccontata nella serie tv “THIS IS US”, una serie televisiva che stupisce con nient'altro che la realtà stupenda e complicata che è la famiglia</a:t>
            </a:r>
            <a:r>
              <a:rPr i="1" lang="it">
                <a:solidFill>
                  <a:schemeClr val="dk1"/>
                </a:solidFill>
                <a:latin typeface="Calibri"/>
                <a:ea typeface="Calibri"/>
                <a:cs typeface="Calibri"/>
                <a:sym typeface="Calibri"/>
              </a:rPr>
              <a:t>. </a:t>
            </a:r>
            <a:r>
              <a:rPr lang="it">
                <a:solidFill>
                  <a:schemeClr val="dk1"/>
                </a:solidFill>
                <a:latin typeface="Calibri"/>
                <a:ea typeface="Calibri"/>
                <a:cs typeface="Calibri"/>
                <a:sym typeface="Calibri"/>
              </a:rPr>
              <a:t>Ogni capitolo della famiglia Pearson si dirama su tre archi temporali: passato, presente e futuro che vedono come protagonisti i tre fratelli, ognuno con le sue peculiarità caratteriali, i propri demoni e la propria storia</a:t>
            </a:r>
            <a:r>
              <a:rPr lang="it">
                <a:solidFill>
                  <a:srgbClr val="222222"/>
                </a:solidFill>
                <a:latin typeface="Calibri"/>
                <a:ea typeface="Calibri"/>
                <a:cs typeface="Calibri"/>
                <a:sym typeface="Calibri"/>
              </a:rPr>
              <a:t>.</a:t>
            </a:r>
            <a:endParaRPr>
              <a:solidFill>
                <a:srgbClr val="222222"/>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it">
                <a:solidFill>
                  <a:schemeClr val="dk1"/>
                </a:solidFill>
                <a:latin typeface="Calibri"/>
                <a:ea typeface="Calibri"/>
                <a:cs typeface="Calibri"/>
                <a:sym typeface="Calibri"/>
              </a:rPr>
              <a:t>Sotto lo stesso tetto non si va sempre d’accordo, a volte le scelte non sono affatto condivise. I vincoli familiari non sono affatto facili da gestire, però hanno il compito essenziale di ricordarci che siamo appunto legati.</a:t>
            </a:r>
            <a:endParaRPr>
              <a:solidFill>
                <a:srgbClr val="222222"/>
              </a:solidFill>
              <a:latin typeface="Calibri"/>
              <a:ea typeface="Calibri"/>
              <a:cs typeface="Calibri"/>
              <a:sym typeface="Calibri"/>
            </a:endParaRPr>
          </a:p>
        </p:txBody>
      </p:sp>
      <p:sp>
        <p:nvSpPr>
          <p:cNvPr id="176" name="Google Shape;176;p34"/>
          <p:cNvSpPr txBox="1"/>
          <p:nvPr/>
        </p:nvSpPr>
        <p:spPr>
          <a:xfrm>
            <a:off x="0" y="4182075"/>
            <a:ext cx="5224200" cy="4002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  Serie tv: </a:t>
            </a:r>
            <a:r>
              <a:rPr b="1" lang="it"/>
              <a:t>This Is Us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5"/>
          <p:cNvSpPr txBox="1"/>
          <p:nvPr>
            <p:ph type="title"/>
          </p:nvPr>
        </p:nvSpPr>
        <p:spPr>
          <a:xfrm>
            <a:off x="5263625" y="4586300"/>
            <a:ext cx="3880500" cy="498000"/>
          </a:xfrm>
          <a:prstGeom prst="rect">
            <a:avLst/>
          </a:prstGeom>
          <a:solidFill>
            <a:srgbClr val="D9EAD3"/>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it" sz="2400"/>
              <a:t>                         </a:t>
            </a:r>
            <a:r>
              <a:rPr b="1" lang="it" sz="2177">
                <a:latin typeface="Calibri"/>
                <a:ea typeface="Calibri"/>
                <a:cs typeface="Calibri"/>
                <a:sym typeface="Calibri"/>
              </a:rPr>
              <a:t>Royal Family</a:t>
            </a:r>
            <a:endParaRPr b="1" sz="2177">
              <a:latin typeface="Calibri"/>
              <a:ea typeface="Calibri"/>
              <a:cs typeface="Calibri"/>
              <a:sym typeface="Calibri"/>
            </a:endParaRPr>
          </a:p>
        </p:txBody>
      </p:sp>
      <p:sp>
        <p:nvSpPr>
          <p:cNvPr id="182" name="Google Shape;182;p35"/>
          <p:cNvSpPr txBox="1"/>
          <p:nvPr>
            <p:ph idx="1" type="body"/>
          </p:nvPr>
        </p:nvSpPr>
        <p:spPr>
          <a:xfrm>
            <a:off x="311700" y="300050"/>
            <a:ext cx="4510200" cy="4152900"/>
          </a:xfrm>
          <a:prstGeom prst="rect">
            <a:avLst/>
          </a:prstGeom>
        </p:spPr>
        <p:txBody>
          <a:bodyPr anchorCtr="0" anchor="t" bIns="91425" lIns="91425" spcFirstLastPara="1" rIns="91425" wrap="square" tIns="91425">
            <a:normAutofit/>
          </a:bodyPr>
          <a:lstStyle/>
          <a:p>
            <a:pPr indent="0" lvl="0" marL="0" rtl="0" algn="l">
              <a:lnSpc>
                <a:spcPct val="107000"/>
              </a:lnSpc>
              <a:spcBef>
                <a:spcPts val="0"/>
              </a:spcBef>
              <a:spcAft>
                <a:spcPts val="0"/>
              </a:spcAft>
              <a:buClr>
                <a:schemeClr val="dk1"/>
              </a:buClr>
              <a:buSzPts val="1100"/>
              <a:buFont typeface="Arial"/>
              <a:buNone/>
            </a:pPr>
            <a:r>
              <a:rPr lang="it">
                <a:solidFill>
                  <a:schemeClr val="dk1"/>
                </a:solidFill>
                <a:latin typeface="Calibri"/>
                <a:ea typeface="Calibri"/>
                <a:cs typeface="Calibri"/>
                <a:sym typeface="Calibri"/>
              </a:rPr>
              <a:t>In questa foto possiamo osservare una parte della famiglia reale insieme. L’erede al trono Carlo, insieme seconda moglie Camilla, i figli William ed Harry insieme alle rispettive mogli, Kate e Meghan, e i nipotini sembrano la perfetta famiglia tradizionale.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Clr>
                <a:schemeClr val="dk1"/>
              </a:buClr>
              <a:buSzPts val="1100"/>
              <a:buFont typeface="Arial"/>
              <a:buNone/>
            </a:pPr>
            <a:r>
              <a:rPr lang="it">
                <a:solidFill>
                  <a:schemeClr val="dk1"/>
                </a:solidFill>
                <a:latin typeface="Calibri"/>
                <a:ea typeface="Calibri"/>
                <a:cs typeface="Calibri"/>
                <a:sym typeface="Calibri"/>
              </a:rPr>
              <a:t>La foto è stata scattata in ricordo dei 70 anni del principe Carlo. La posa, anche se sembra naturale, è stata studiata.</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ctr">
              <a:spcBef>
                <a:spcPts val="800"/>
              </a:spcBef>
              <a:spcAft>
                <a:spcPts val="1200"/>
              </a:spcAft>
              <a:buNone/>
            </a:pPr>
            <a:r>
              <a:t/>
            </a:r>
            <a:endParaRPr/>
          </a:p>
        </p:txBody>
      </p:sp>
      <p:pic>
        <p:nvPicPr>
          <p:cNvPr id="183" name="Google Shape;183;p35"/>
          <p:cNvPicPr preferRelativeResize="0"/>
          <p:nvPr/>
        </p:nvPicPr>
        <p:blipFill>
          <a:blip r:embed="rId3">
            <a:alphaModFix/>
          </a:blip>
          <a:stretch>
            <a:fillRect/>
          </a:stretch>
        </p:blipFill>
        <p:spPr>
          <a:xfrm>
            <a:off x="5263625" y="182175"/>
            <a:ext cx="3611809" cy="4270776"/>
          </a:xfrm>
          <a:prstGeom prst="rect">
            <a:avLst/>
          </a:prstGeom>
          <a:noFill/>
          <a:ln>
            <a:noFill/>
          </a:ln>
        </p:spPr>
      </p:pic>
      <p:sp>
        <p:nvSpPr>
          <p:cNvPr id="184" name="Google Shape;184;p35"/>
          <p:cNvSpPr txBox="1"/>
          <p:nvPr/>
        </p:nvSpPr>
        <p:spPr>
          <a:xfrm>
            <a:off x="107150" y="4589000"/>
            <a:ext cx="5207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t>Fonte:</a:t>
            </a:r>
            <a:endParaRPr sz="1000"/>
          </a:p>
          <a:p>
            <a:pPr indent="0" lvl="0" marL="0" rtl="0" algn="l">
              <a:lnSpc>
                <a:spcPct val="107000"/>
              </a:lnSpc>
              <a:spcBef>
                <a:spcPts val="0"/>
              </a:spcBef>
              <a:spcAft>
                <a:spcPts val="800"/>
              </a:spcAft>
              <a:buNone/>
            </a:pPr>
            <a:r>
              <a:rPr lang="it" sz="1000" u="sng">
                <a:solidFill>
                  <a:schemeClr val="hlink"/>
                </a:solidFill>
                <a:latin typeface="Calibri"/>
                <a:ea typeface="Calibri"/>
                <a:cs typeface="Calibri"/>
                <a:sym typeface="Calibri"/>
                <a:hlinkClick r:id="rId4"/>
              </a:rPr>
              <a:t>https://www.iodonna.it/personaggi/famiglie-reali/gallery/le-regole-della-famiglia-reale-inglese/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Immagine che contiene persona, sedendo, neonato, toeletta&#10;&#10;Descrizione generata automaticamente" id="189" name="Google Shape;189;p36">
            <a:hlinkClick action="ppaction://hlinksldjump" r:id="rId3"/>
          </p:cNvPr>
          <p:cNvPicPr preferRelativeResize="0"/>
          <p:nvPr/>
        </p:nvPicPr>
        <p:blipFill rotWithShape="1">
          <a:blip r:embed="rId4">
            <a:alphaModFix/>
          </a:blip>
          <a:srcRect b="0" l="0" r="0" t="0"/>
          <a:stretch/>
        </p:blipFill>
        <p:spPr>
          <a:xfrm>
            <a:off x="133625" y="79850"/>
            <a:ext cx="4230924" cy="4196875"/>
          </a:xfrm>
          <a:prstGeom prst="rect">
            <a:avLst/>
          </a:prstGeom>
          <a:noFill/>
          <a:ln>
            <a:noFill/>
          </a:ln>
        </p:spPr>
      </p:pic>
      <p:sp>
        <p:nvSpPr>
          <p:cNvPr id="190" name="Google Shape;190;p36"/>
          <p:cNvSpPr txBox="1"/>
          <p:nvPr/>
        </p:nvSpPr>
        <p:spPr>
          <a:xfrm>
            <a:off x="4448125" y="124775"/>
            <a:ext cx="35052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it" sz="1800" u="none" cap="none" strike="noStrike">
                <a:solidFill>
                  <a:srgbClr val="000000"/>
                </a:solidFill>
                <a:latin typeface="Calibri"/>
                <a:ea typeface="Calibri"/>
                <a:cs typeface="Calibri"/>
                <a:sym typeface="Calibri"/>
              </a:rPr>
              <a:t>Chiara Ferragni e Federico Lucia, in arte Fedez, sono la coppia più seguita di sempre sui social network. </a:t>
            </a:r>
            <a:endParaRPr sz="1800">
              <a:latin typeface="Calibri"/>
              <a:ea typeface="Calibri"/>
              <a:cs typeface="Calibri"/>
              <a:sym typeface="Calibri"/>
            </a:endParaRPr>
          </a:p>
          <a:p>
            <a:pPr indent="0" lvl="0" marL="0" marR="0" rtl="0" algn="l">
              <a:lnSpc>
                <a:spcPct val="100000"/>
              </a:lnSpc>
              <a:spcBef>
                <a:spcPts val="0"/>
              </a:spcBef>
              <a:spcAft>
                <a:spcPts val="0"/>
              </a:spcAft>
              <a:buNone/>
            </a:pPr>
            <a:r>
              <a:rPr i="0" lang="it" sz="1800" u="none" cap="none" strike="noStrike">
                <a:solidFill>
                  <a:srgbClr val="000000"/>
                </a:solidFill>
                <a:latin typeface="Calibri"/>
                <a:ea typeface="Calibri"/>
                <a:cs typeface="Calibri"/>
                <a:sym typeface="Calibri"/>
              </a:rPr>
              <a:t>I milioni di followers che li seguono hanno dato vita al fenomeno «Ferragnez», nome con cui viene chiamata la famiglia dei due influencer più popolari di Italia. </a:t>
            </a:r>
            <a:endParaRPr sz="1800">
              <a:latin typeface="Calibri"/>
              <a:ea typeface="Calibri"/>
              <a:cs typeface="Calibri"/>
              <a:sym typeface="Calibri"/>
            </a:endParaRPr>
          </a:p>
          <a:p>
            <a:pPr indent="0" lvl="0" marL="0" marR="0" rtl="0" algn="l">
              <a:lnSpc>
                <a:spcPct val="100000"/>
              </a:lnSpc>
              <a:spcBef>
                <a:spcPts val="0"/>
              </a:spcBef>
              <a:spcAft>
                <a:spcPts val="0"/>
              </a:spcAft>
              <a:buNone/>
            </a:pPr>
            <a:r>
              <a:rPr i="0" lang="it" sz="1800" u="none" cap="none" strike="noStrike">
                <a:solidFill>
                  <a:srgbClr val="000000"/>
                </a:solidFill>
                <a:latin typeface="Calibri"/>
                <a:ea typeface="Calibri"/>
                <a:cs typeface="Calibri"/>
                <a:sym typeface="Calibri"/>
              </a:rPr>
              <a:t>Un tipo di famiglia che ha poco in comune con la famiglia tradizionale del passato, che viveva la propria vita nella riservatezza delle quattro mura</a:t>
            </a:r>
            <a:r>
              <a:rPr lang="it" sz="1800">
                <a:latin typeface="Calibri"/>
                <a:ea typeface="Calibri"/>
                <a:cs typeface="Calibri"/>
                <a:sym typeface="Calibri"/>
              </a:rPr>
              <a:t> domestiche</a:t>
            </a:r>
            <a:r>
              <a:rPr i="0" lang="it" sz="1800" u="none" cap="none" strike="noStrike">
                <a:solidFill>
                  <a:srgbClr val="000000"/>
                </a:solidFill>
                <a:latin typeface="Calibri"/>
                <a:ea typeface="Calibri"/>
                <a:cs typeface="Calibri"/>
                <a:sym typeface="Calibri"/>
              </a:rPr>
              <a:t>. </a:t>
            </a:r>
            <a:endParaRPr sz="1800">
              <a:latin typeface="Calibri"/>
              <a:ea typeface="Calibri"/>
              <a:cs typeface="Calibri"/>
              <a:sym typeface="Calibri"/>
            </a:endParaRPr>
          </a:p>
        </p:txBody>
      </p:sp>
      <p:sp>
        <p:nvSpPr>
          <p:cNvPr id="191" name="Google Shape;191;p36"/>
          <p:cNvSpPr txBox="1"/>
          <p:nvPr/>
        </p:nvSpPr>
        <p:spPr>
          <a:xfrm>
            <a:off x="4629625" y="4477325"/>
            <a:ext cx="4407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it" sz="1100"/>
              <a:t>Fonte:</a:t>
            </a:r>
            <a:r>
              <a:rPr b="0" i="0" lang="it" sz="1000" u="sng" cap="none" strike="noStrike">
                <a:solidFill>
                  <a:schemeClr val="hlink"/>
                </a:solidFill>
                <a:latin typeface="Arial"/>
                <a:ea typeface="Arial"/>
                <a:cs typeface="Arial"/>
                <a:sym typeface="Arial"/>
                <a:hlinkClick r:id="rId5"/>
              </a:rPr>
              <a:t>https://www.idealia.it/2021/09/02/chiara-ferragni-annuncia-un-nuovo-membro-della-famiglia-chi-e-la-nuova-arrivata/e testo</a:t>
            </a:r>
            <a:endParaRPr b="0" i="0" sz="1000" u="none" cap="none" strike="noStrike">
              <a:solidFill>
                <a:srgbClr val="000000"/>
              </a:solidFill>
              <a:latin typeface="Arial"/>
              <a:ea typeface="Arial"/>
              <a:cs typeface="Arial"/>
              <a:sym typeface="Arial"/>
            </a:endParaRPr>
          </a:p>
        </p:txBody>
      </p:sp>
      <p:sp>
        <p:nvSpPr>
          <p:cNvPr id="192" name="Google Shape;192;p36"/>
          <p:cNvSpPr txBox="1"/>
          <p:nvPr/>
        </p:nvSpPr>
        <p:spPr>
          <a:xfrm>
            <a:off x="0" y="4414200"/>
            <a:ext cx="4407300" cy="6156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  Federico Leonardo Lucia, Chiara Ferragni e i loro     </a:t>
            </a:r>
            <a:endParaRPr/>
          </a:p>
          <a:p>
            <a:pPr indent="0" lvl="0" marL="0" rtl="0" algn="l">
              <a:spcBef>
                <a:spcPts val="0"/>
              </a:spcBef>
              <a:spcAft>
                <a:spcPts val="0"/>
              </a:spcAft>
              <a:buNone/>
            </a:pPr>
            <a:r>
              <a:rPr lang="it"/>
              <a:t>  due figli Leone e Vittoria detti anche “</a:t>
            </a:r>
            <a:r>
              <a:rPr b="1" lang="it"/>
              <a:t>Ferragnez</a:t>
            </a:r>
            <a:r>
              <a:rPr lang="it"/>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Immagine che contiene testo, pavimento, persona, donna&#10;&#10;Descrizione generata automaticamente" id="197" name="Google Shape;197;p37"/>
          <p:cNvPicPr preferRelativeResize="0"/>
          <p:nvPr/>
        </p:nvPicPr>
        <p:blipFill rotWithShape="1">
          <a:blip r:embed="rId3">
            <a:alphaModFix/>
          </a:blip>
          <a:srcRect b="13453" l="-906" r="907" t="3145"/>
          <a:stretch/>
        </p:blipFill>
        <p:spPr>
          <a:xfrm>
            <a:off x="352775" y="204426"/>
            <a:ext cx="5450201" cy="3408150"/>
          </a:xfrm>
          <a:prstGeom prst="rect">
            <a:avLst/>
          </a:prstGeom>
          <a:noFill/>
          <a:ln>
            <a:noFill/>
          </a:ln>
        </p:spPr>
      </p:pic>
      <p:sp>
        <p:nvSpPr>
          <p:cNvPr id="198" name="Google Shape;198;p37"/>
          <p:cNvSpPr txBox="1"/>
          <p:nvPr/>
        </p:nvSpPr>
        <p:spPr>
          <a:xfrm>
            <a:off x="5910475" y="204425"/>
            <a:ext cx="1895700" cy="355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 sz="1500" u="none" cap="none" strike="noStrike">
                <a:solidFill>
                  <a:srgbClr val="000000"/>
                </a:solidFill>
                <a:latin typeface="Arial"/>
                <a:ea typeface="Arial"/>
                <a:cs typeface="Arial"/>
                <a:sym typeface="Arial"/>
              </a:rPr>
              <a:t>I</a:t>
            </a:r>
            <a:r>
              <a:rPr i="0" lang="it" sz="1500" u="none" cap="none" strike="noStrike">
                <a:solidFill>
                  <a:srgbClr val="000000"/>
                </a:solidFill>
                <a:latin typeface="Calibri"/>
                <a:ea typeface="Calibri"/>
                <a:cs typeface="Calibri"/>
                <a:sym typeface="Calibri"/>
              </a:rPr>
              <a:t>l successo riscosso dai Ferragnez sul web è stato così grande da portare alla realizzazione di una serie tv in cui </a:t>
            </a:r>
            <a:r>
              <a:rPr lang="it" sz="1500">
                <a:latin typeface="Calibri"/>
                <a:ea typeface="Calibri"/>
                <a:cs typeface="Calibri"/>
                <a:sym typeface="Calibri"/>
              </a:rPr>
              <a:t>marito e moglie </a:t>
            </a:r>
            <a:r>
              <a:rPr i="0" lang="it" sz="1500" u="none" cap="none" strike="noStrike">
                <a:solidFill>
                  <a:srgbClr val="000000"/>
                </a:solidFill>
                <a:latin typeface="Calibri"/>
                <a:ea typeface="Calibri"/>
                <a:cs typeface="Calibri"/>
                <a:sym typeface="Calibri"/>
              </a:rPr>
              <a:t>raccontano la propria quotidianità, mettendola al servizio di una grande mole di popolazione, che ama seguire ogni evento della loro vita. </a:t>
            </a:r>
            <a:endParaRPr sz="1500">
              <a:latin typeface="Calibri"/>
              <a:ea typeface="Calibri"/>
              <a:cs typeface="Calibri"/>
              <a:sym typeface="Calibri"/>
            </a:endParaRPr>
          </a:p>
          <a:p>
            <a:pPr indent="0" lvl="0" marL="0" marR="0" rtl="0" algn="l">
              <a:lnSpc>
                <a:spcPct val="100000"/>
              </a:lnSpc>
              <a:spcBef>
                <a:spcPts val="0"/>
              </a:spcBef>
              <a:spcAft>
                <a:spcPts val="0"/>
              </a:spcAft>
              <a:buNone/>
            </a:pPr>
            <a:r>
              <a:rPr i="0" lang="it" sz="1500" u="none" cap="none" strike="noStrike">
                <a:solidFill>
                  <a:srgbClr val="000000"/>
                </a:solidFill>
                <a:latin typeface="Calibri"/>
                <a:ea typeface="Calibri"/>
                <a:cs typeface="Calibri"/>
                <a:sym typeface="Calibri"/>
              </a:rPr>
              <a:t> </a:t>
            </a:r>
            <a:endParaRPr i="0" sz="1500" u="none" cap="none" strike="noStrike">
              <a:solidFill>
                <a:srgbClr val="000000"/>
              </a:solidFill>
              <a:latin typeface="Calibri"/>
              <a:ea typeface="Calibri"/>
              <a:cs typeface="Calibri"/>
              <a:sym typeface="Calibri"/>
            </a:endParaRPr>
          </a:p>
        </p:txBody>
      </p:sp>
      <p:sp>
        <p:nvSpPr>
          <p:cNvPr id="199" name="Google Shape;199;p37"/>
          <p:cNvSpPr txBox="1"/>
          <p:nvPr/>
        </p:nvSpPr>
        <p:spPr>
          <a:xfrm>
            <a:off x="397700" y="3612575"/>
            <a:ext cx="56205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 sz="1400" u="none" cap="none" strike="noStrike">
                <a:solidFill>
                  <a:srgbClr val="000000"/>
                </a:solidFill>
                <a:latin typeface="Calibri"/>
                <a:ea typeface="Calibri"/>
                <a:cs typeface="Calibri"/>
                <a:sym typeface="Calibri"/>
              </a:rPr>
              <a:t>La storia dei Ferragnez mette chiaramente in luce il cambiamento radicale che ha subìto il concetto di famiglia nel tempo. </a:t>
            </a:r>
            <a:endParaRPr>
              <a:latin typeface="Calibri"/>
              <a:ea typeface="Calibri"/>
              <a:cs typeface="Calibri"/>
              <a:sym typeface="Calibri"/>
            </a:endParaRPr>
          </a:p>
          <a:p>
            <a:pPr indent="0" lvl="0" marL="0" marR="0" rtl="0" algn="l">
              <a:lnSpc>
                <a:spcPct val="100000"/>
              </a:lnSpc>
              <a:spcBef>
                <a:spcPts val="0"/>
              </a:spcBef>
              <a:spcAft>
                <a:spcPts val="0"/>
              </a:spcAft>
              <a:buNone/>
            </a:pPr>
            <a:r>
              <a:rPr b="1" i="0" lang="it" sz="1400" u="none" cap="none" strike="noStrike">
                <a:solidFill>
                  <a:srgbClr val="000000"/>
                </a:solidFill>
                <a:latin typeface="Calibri"/>
                <a:ea typeface="Calibri"/>
                <a:cs typeface="Calibri"/>
                <a:sym typeface="Calibri"/>
              </a:rPr>
              <a:t>Sono i giovani, in modo particolare, a considerarli un esempio da seguire, un modello nuovo di famiglia a cui ispirarsi. </a:t>
            </a:r>
            <a:endParaRPr b="1" i="0" sz="1400" u="none" cap="none" strike="noStrike">
              <a:solidFill>
                <a:srgbClr val="000000"/>
              </a:solidFill>
              <a:latin typeface="Calibri"/>
              <a:ea typeface="Calibri"/>
              <a:cs typeface="Calibri"/>
              <a:sym typeface="Calibri"/>
            </a:endParaRPr>
          </a:p>
        </p:txBody>
      </p:sp>
      <p:sp>
        <p:nvSpPr>
          <p:cNvPr id="200" name="Google Shape;200;p37">
            <a:hlinkClick action="ppaction://hlinksldjump" r:id="rId4"/>
          </p:cNvPr>
          <p:cNvSpPr txBox="1"/>
          <p:nvPr/>
        </p:nvSpPr>
        <p:spPr>
          <a:xfrm>
            <a:off x="397704" y="4651013"/>
            <a:ext cx="8499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it" sz="1000"/>
              <a:t>Fonte:</a:t>
            </a:r>
            <a:r>
              <a:rPr lang="it"/>
              <a:t> </a:t>
            </a:r>
            <a:r>
              <a:rPr b="0" i="0" lang="it" sz="900" u="sng" cap="none" strike="noStrike">
                <a:solidFill>
                  <a:schemeClr val="hlink"/>
                </a:solidFill>
                <a:latin typeface="Arial"/>
                <a:ea typeface="Arial"/>
                <a:cs typeface="Arial"/>
                <a:sym typeface="Arial"/>
                <a:hlinkClick r:id="rId5"/>
              </a:rPr>
              <a:t>https://www.globestyles.com/wp-content/uploads/2021/11/The-Ferragnez-la-serie-tv-poster-2.jpg</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ph type="title"/>
          </p:nvPr>
        </p:nvSpPr>
        <p:spPr>
          <a:xfrm>
            <a:off x="6638625" y="79900"/>
            <a:ext cx="2478600" cy="770100"/>
          </a:xfrm>
          <a:prstGeom prst="rect">
            <a:avLst/>
          </a:prstGeom>
          <a:solidFill>
            <a:srgbClr val="D9EAD3"/>
          </a:solidFill>
        </p:spPr>
        <p:txBody>
          <a:bodyPr anchorCtr="0" anchor="b" bIns="91425" lIns="91425" spcFirstLastPara="1" rIns="91425" wrap="square" tIns="91425">
            <a:noAutofit/>
          </a:bodyPr>
          <a:lstStyle/>
          <a:p>
            <a:pPr indent="0" lvl="0" marL="0" rtl="0" algn="r">
              <a:spcBef>
                <a:spcPts val="0"/>
              </a:spcBef>
              <a:spcAft>
                <a:spcPts val="0"/>
              </a:spcAft>
              <a:buSzPts val="990"/>
              <a:buNone/>
            </a:pPr>
            <a:r>
              <a:rPr lang="it" sz="1960"/>
              <a:t>Serie tv:</a:t>
            </a:r>
            <a:endParaRPr sz="1960"/>
          </a:p>
          <a:p>
            <a:pPr indent="0" lvl="0" marL="0" rtl="0" algn="r">
              <a:spcBef>
                <a:spcPts val="0"/>
              </a:spcBef>
              <a:spcAft>
                <a:spcPts val="0"/>
              </a:spcAft>
              <a:buSzPts val="990"/>
              <a:buNone/>
            </a:pPr>
            <a:r>
              <a:rPr lang="it" sz="1960"/>
              <a:t> </a:t>
            </a:r>
            <a:r>
              <a:rPr b="1" lang="it" sz="1960"/>
              <a:t>Modern</a:t>
            </a:r>
            <a:r>
              <a:rPr b="1" lang="it" sz="1960"/>
              <a:t> Family</a:t>
            </a:r>
            <a:endParaRPr b="1" sz="1960"/>
          </a:p>
        </p:txBody>
      </p:sp>
      <p:sp>
        <p:nvSpPr>
          <p:cNvPr id="206" name="Google Shape;206;p38"/>
          <p:cNvSpPr txBox="1"/>
          <p:nvPr>
            <p:ph idx="1" type="body"/>
          </p:nvPr>
        </p:nvSpPr>
        <p:spPr>
          <a:xfrm>
            <a:off x="6538350" y="983875"/>
            <a:ext cx="2478600" cy="2503200"/>
          </a:xfrm>
          <a:prstGeom prst="rect">
            <a:avLst/>
          </a:prstGeom>
        </p:spPr>
        <p:txBody>
          <a:bodyPr anchorCtr="0" anchor="t" bIns="91425" lIns="91425" spcFirstLastPara="1" rIns="91425" wrap="square" tIns="91425">
            <a:normAutofit fontScale="77500" lnSpcReduction="10000"/>
          </a:bodyPr>
          <a:lstStyle/>
          <a:p>
            <a:pPr indent="0" lvl="0" marL="0" rtl="0" algn="l">
              <a:lnSpc>
                <a:spcPct val="107000"/>
              </a:lnSpc>
              <a:spcBef>
                <a:spcPts val="0"/>
              </a:spcBef>
              <a:spcAft>
                <a:spcPts val="0"/>
              </a:spcAft>
              <a:buClr>
                <a:schemeClr val="dk1"/>
              </a:buClr>
              <a:buSzPct val="55000"/>
              <a:buFont typeface="Arial"/>
              <a:buNone/>
            </a:pPr>
            <a:r>
              <a:rPr lang="it" sz="2000">
                <a:solidFill>
                  <a:schemeClr val="dk1"/>
                </a:solidFill>
                <a:latin typeface="Calibri"/>
                <a:ea typeface="Calibri"/>
                <a:cs typeface="Calibri"/>
                <a:sym typeface="Calibri"/>
              </a:rPr>
              <a:t>Arriviamo qui all’apice dell’immagine della famiglia: ESTESA e ALLARGATA. Dove diventano socialmente accettabile “norma” concetti come omosessualità, adozione, grandi differenze di età, figli acquisiti ecc</a:t>
            </a:r>
            <a:endParaRPr sz="2000">
              <a:solidFill>
                <a:schemeClr val="dk1"/>
              </a:solidFill>
              <a:latin typeface="Calibri"/>
              <a:ea typeface="Calibri"/>
              <a:cs typeface="Calibri"/>
              <a:sym typeface="Calibri"/>
            </a:endParaRPr>
          </a:p>
          <a:p>
            <a:pPr indent="0" lvl="0" marL="0" rtl="0" algn="ctr">
              <a:spcBef>
                <a:spcPts val="800"/>
              </a:spcBef>
              <a:spcAft>
                <a:spcPts val="1200"/>
              </a:spcAft>
              <a:buNone/>
            </a:pPr>
            <a:r>
              <a:t/>
            </a:r>
            <a:endParaRPr/>
          </a:p>
        </p:txBody>
      </p:sp>
      <p:sp>
        <p:nvSpPr>
          <p:cNvPr id="207" name="Google Shape;207;p38"/>
          <p:cNvSpPr txBox="1"/>
          <p:nvPr/>
        </p:nvSpPr>
        <p:spPr>
          <a:xfrm>
            <a:off x="117875" y="4536425"/>
            <a:ext cx="5207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t>Fonte:</a:t>
            </a:r>
            <a:endParaRPr sz="1000"/>
          </a:p>
          <a:p>
            <a:pPr indent="0" lvl="0" marL="0" rtl="0" algn="l">
              <a:lnSpc>
                <a:spcPct val="107000"/>
              </a:lnSpc>
              <a:spcBef>
                <a:spcPts val="0"/>
              </a:spcBef>
              <a:spcAft>
                <a:spcPts val="800"/>
              </a:spcAft>
              <a:buNone/>
            </a:pPr>
            <a:r>
              <a:rPr lang="it" sz="1000" u="sng">
                <a:solidFill>
                  <a:schemeClr val="hlink"/>
                </a:solidFill>
                <a:latin typeface="Calibri"/>
                <a:ea typeface="Calibri"/>
                <a:cs typeface="Calibri"/>
                <a:sym typeface="Calibri"/>
                <a:hlinkClick r:id="rId3"/>
              </a:rPr>
              <a:t>https://it.wikipedia.org/wiki/Episodi_di_Modern_Family_(quinta_stagione)</a:t>
            </a:r>
            <a:endParaRPr/>
          </a:p>
        </p:txBody>
      </p:sp>
      <p:pic>
        <p:nvPicPr>
          <p:cNvPr id="208" name="Google Shape;208;p38"/>
          <p:cNvPicPr preferRelativeResize="0"/>
          <p:nvPr/>
        </p:nvPicPr>
        <p:blipFill>
          <a:blip r:embed="rId4">
            <a:alphaModFix/>
          </a:blip>
          <a:stretch>
            <a:fillRect/>
          </a:stretch>
        </p:blipFill>
        <p:spPr>
          <a:xfrm>
            <a:off x="311700" y="152400"/>
            <a:ext cx="6105501" cy="3434350"/>
          </a:xfrm>
          <a:prstGeom prst="rect">
            <a:avLst/>
          </a:prstGeom>
          <a:noFill/>
          <a:ln>
            <a:noFill/>
          </a:ln>
        </p:spPr>
      </p:pic>
      <p:sp>
        <p:nvSpPr>
          <p:cNvPr id="209" name="Google Shape;209;p38"/>
          <p:cNvSpPr txBox="1"/>
          <p:nvPr>
            <p:ph idx="1" type="body"/>
          </p:nvPr>
        </p:nvSpPr>
        <p:spPr>
          <a:xfrm>
            <a:off x="538475" y="3761100"/>
            <a:ext cx="8229000" cy="846900"/>
          </a:xfrm>
          <a:prstGeom prst="rect">
            <a:avLst/>
          </a:prstGeom>
        </p:spPr>
        <p:txBody>
          <a:bodyPr anchorCtr="0" anchor="t" bIns="91425" lIns="91425" spcFirstLastPara="1" rIns="91425" wrap="square" tIns="91425">
            <a:normAutofit fontScale="70000" lnSpcReduction="20000"/>
          </a:bodyPr>
          <a:lstStyle/>
          <a:p>
            <a:pPr indent="0" lvl="0" marL="0" rtl="0" algn="l">
              <a:lnSpc>
                <a:spcPct val="107000"/>
              </a:lnSpc>
              <a:spcBef>
                <a:spcPts val="0"/>
              </a:spcBef>
              <a:spcAft>
                <a:spcPts val="0"/>
              </a:spcAft>
              <a:buClr>
                <a:schemeClr val="dk1"/>
              </a:buClr>
              <a:buSzPct val="55000"/>
              <a:buFont typeface="Arial"/>
              <a:buNone/>
            </a:pPr>
            <a:r>
              <a:rPr lang="it" sz="2000">
                <a:solidFill>
                  <a:schemeClr val="dk1"/>
                </a:solidFill>
                <a:latin typeface="Calibri"/>
                <a:ea typeface="Calibri"/>
                <a:cs typeface="Calibri"/>
                <a:sym typeface="Calibri"/>
              </a:rPr>
              <a:t>L’evoluzione artistica in questo caso ci porta alla “serie tv” che va anche oltre il cinema, oltre il film che ha un’inizio e una fine. Nell’era del Covid e il boom di Netflix, la serie TV è diventata un’icona di oggi.</a:t>
            </a:r>
            <a:endParaRPr sz="2000">
              <a:solidFill>
                <a:schemeClr val="dk1"/>
              </a:solidFill>
              <a:latin typeface="Calibri"/>
              <a:ea typeface="Calibri"/>
              <a:cs typeface="Calibri"/>
              <a:sym typeface="Calibri"/>
            </a:endParaRPr>
          </a:p>
          <a:p>
            <a:pPr indent="0" lvl="0" marL="0" rtl="0" algn="ctr">
              <a:spcBef>
                <a:spcPts val="8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6"/>
          <p:cNvSpPr txBox="1"/>
          <p:nvPr>
            <p:ph type="title"/>
          </p:nvPr>
        </p:nvSpPr>
        <p:spPr>
          <a:xfrm>
            <a:off x="0" y="976950"/>
            <a:ext cx="9144000" cy="3189600"/>
          </a:xfrm>
          <a:prstGeom prst="rect">
            <a:avLst/>
          </a:prstGeom>
          <a:solidFill>
            <a:srgbClr val="D9EAD3"/>
          </a:solidFill>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891"/>
              <a:buFont typeface="Arial"/>
              <a:buNone/>
            </a:pPr>
            <a:r>
              <a:rPr lang="it" sz="2580">
                <a:solidFill>
                  <a:srgbClr val="111111"/>
                </a:solidFill>
                <a:latin typeface="Calibri"/>
                <a:ea typeface="Calibri"/>
                <a:cs typeface="Calibri"/>
                <a:sym typeface="Calibri"/>
              </a:rPr>
              <a:t>Partendo dalla nostra immagine abbiamo pensato di realizzare un progetto prendendo come tema principale la concezione di famiglia. In particolare vogliamo tracciare un percorso sull’evoluzione storica della famiglia fino ai giorni nostri e, parallelamente, mostrare anche la trasformazione dell’arte in relazione alla rappresentazione della famiglia. (es: da dipinti a fotografie…)</a:t>
            </a:r>
            <a:endParaRPr sz="2580">
              <a:solidFill>
                <a:srgbClr val="111111"/>
              </a:solidFill>
              <a:latin typeface="Calibri"/>
              <a:ea typeface="Calibri"/>
              <a:cs typeface="Calibri"/>
              <a:sym typeface="Calibri"/>
            </a:endParaRPr>
          </a:p>
          <a:p>
            <a:pPr indent="0" lvl="0" marL="0" rtl="0" algn="l">
              <a:spcBef>
                <a:spcPts val="0"/>
              </a:spcBef>
              <a:spcAft>
                <a:spcPts val="0"/>
              </a:spcAft>
              <a:buSzPts val="891"/>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Immagine che contiene ceramica, porcellana&#10;&#10;Descrizione generata automaticamente" id="111" name="Google Shape;111;p27"/>
          <p:cNvPicPr preferRelativeResize="0"/>
          <p:nvPr/>
        </p:nvPicPr>
        <p:blipFill rotWithShape="1">
          <a:blip r:embed="rId3">
            <a:alphaModFix/>
          </a:blip>
          <a:srcRect b="0" l="0" r="0" t="0"/>
          <a:stretch/>
        </p:blipFill>
        <p:spPr>
          <a:xfrm>
            <a:off x="126220" y="109001"/>
            <a:ext cx="3604644" cy="3609155"/>
          </a:xfrm>
          <a:prstGeom prst="rect">
            <a:avLst/>
          </a:prstGeom>
          <a:noFill/>
          <a:ln>
            <a:noFill/>
          </a:ln>
        </p:spPr>
      </p:pic>
      <p:sp>
        <p:nvSpPr>
          <p:cNvPr id="112" name="Google Shape;112;p27"/>
          <p:cNvSpPr txBox="1"/>
          <p:nvPr/>
        </p:nvSpPr>
        <p:spPr>
          <a:xfrm>
            <a:off x="0" y="4053425"/>
            <a:ext cx="3977400" cy="5232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 sz="1400" u="none" cap="none" strike="noStrike">
                <a:solidFill>
                  <a:srgbClr val="000000"/>
                </a:solidFill>
                <a:latin typeface="Calibri"/>
                <a:ea typeface="Calibri"/>
                <a:cs typeface="Calibri"/>
                <a:sym typeface="Calibri"/>
              </a:rPr>
              <a:t>Sacra Famiglia, detta «Tondo Doni», </a:t>
            </a:r>
            <a:r>
              <a:rPr i="0" lang="it" sz="1400" u="none" cap="none" strike="noStrike">
                <a:solidFill>
                  <a:srgbClr val="000000"/>
                </a:solidFill>
                <a:latin typeface="Calibri"/>
                <a:ea typeface="Calibri"/>
                <a:cs typeface="Calibri"/>
                <a:sym typeface="Calibri"/>
              </a:rPr>
              <a:t>Michelangelo Buonarroti, 1505-1506</a:t>
            </a:r>
            <a:endParaRPr b="1" i="0" sz="1400" u="none" cap="none" strike="noStrike">
              <a:solidFill>
                <a:srgbClr val="000000"/>
              </a:solidFill>
              <a:latin typeface="Calibri"/>
              <a:ea typeface="Calibri"/>
              <a:cs typeface="Calibri"/>
              <a:sym typeface="Calibri"/>
            </a:endParaRPr>
          </a:p>
        </p:txBody>
      </p:sp>
      <p:sp>
        <p:nvSpPr>
          <p:cNvPr id="113" name="Google Shape;113;p27"/>
          <p:cNvSpPr txBox="1"/>
          <p:nvPr/>
        </p:nvSpPr>
        <p:spPr>
          <a:xfrm>
            <a:off x="3918566" y="348637"/>
            <a:ext cx="3358800" cy="329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it" sz="1600" u="none" cap="none" strike="noStrike">
                <a:solidFill>
                  <a:srgbClr val="000000"/>
                </a:solidFill>
                <a:latin typeface="Calibri"/>
                <a:ea typeface="Calibri"/>
                <a:cs typeface="Calibri"/>
                <a:sym typeface="Calibri"/>
              </a:rPr>
              <a:t>Michelangelo dipinse quest’opera per Agnolo Doni, prestigioso mercante fiorentino. </a:t>
            </a:r>
            <a:endParaRPr sz="1600">
              <a:latin typeface="Calibri"/>
              <a:ea typeface="Calibri"/>
              <a:cs typeface="Calibri"/>
              <a:sym typeface="Calibri"/>
            </a:endParaRPr>
          </a:p>
          <a:p>
            <a:pPr indent="0" lvl="0" marL="0" marR="0" rtl="0" algn="l">
              <a:lnSpc>
                <a:spcPct val="100000"/>
              </a:lnSpc>
              <a:spcBef>
                <a:spcPts val="0"/>
              </a:spcBef>
              <a:spcAft>
                <a:spcPts val="0"/>
              </a:spcAft>
              <a:buNone/>
            </a:pPr>
            <a:r>
              <a:rPr i="0" lang="it" sz="1600" u="none" cap="none" strike="noStrike">
                <a:solidFill>
                  <a:srgbClr val="000000"/>
                </a:solidFill>
                <a:latin typeface="Calibri"/>
                <a:ea typeface="Calibri"/>
                <a:cs typeface="Calibri"/>
                <a:sym typeface="Calibri"/>
              </a:rPr>
              <a:t>Nel dipinto la Sacra Famiglia è rappresentata in un momento di serena vita familiare. La Vergine, nell’opera, compie una torsione per abbracciare  il figlio, che si trova fra le braccia di Giuseppe. L’ideale, qui, è quello della famiglia perfetta</a:t>
            </a:r>
            <a:r>
              <a:rPr lang="it" sz="1600">
                <a:latin typeface="Calibri"/>
                <a:ea typeface="Calibri"/>
                <a:cs typeface="Calibri"/>
                <a:sym typeface="Calibri"/>
              </a:rPr>
              <a:t> e </a:t>
            </a:r>
            <a:r>
              <a:rPr i="0" lang="it" sz="1600" u="none" cap="none" strike="noStrike">
                <a:solidFill>
                  <a:srgbClr val="000000"/>
                </a:solidFill>
                <a:latin typeface="Calibri"/>
                <a:ea typeface="Calibri"/>
                <a:cs typeface="Calibri"/>
                <a:sym typeface="Calibri"/>
              </a:rPr>
              <a:t>pura, in contrasto con le figure degli ignudi dietro, i quali simboleggiano la vita mondana. </a:t>
            </a:r>
            <a:endParaRPr i="0" sz="1600" u="none" cap="none" strike="noStrike">
              <a:solidFill>
                <a:srgbClr val="000000"/>
              </a:solidFill>
              <a:latin typeface="Calibri"/>
              <a:ea typeface="Calibri"/>
              <a:cs typeface="Calibri"/>
              <a:sym typeface="Calibri"/>
            </a:endParaRPr>
          </a:p>
        </p:txBody>
      </p:sp>
      <p:sp>
        <p:nvSpPr>
          <p:cNvPr id="114" name="Google Shape;114;p27"/>
          <p:cNvSpPr txBox="1"/>
          <p:nvPr/>
        </p:nvSpPr>
        <p:spPr>
          <a:xfrm>
            <a:off x="-51293" y="4681793"/>
            <a:ext cx="3843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it" sz="1000"/>
              <a:t>Fonte: </a:t>
            </a:r>
            <a:r>
              <a:rPr b="0" i="0" lang="it" sz="900" u="sng" cap="none" strike="noStrike">
                <a:solidFill>
                  <a:schemeClr val="hlink"/>
                </a:solidFill>
                <a:latin typeface="Arial"/>
                <a:ea typeface="Arial"/>
                <a:cs typeface="Arial"/>
                <a:sym typeface="Arial"/>
                <a:hlinkClick r:id="rId4"/>
              </a:rPr>
              <a:t>https://www.uffizi.it/opere/sacra-famiglia-detta-tondo-doni</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txBox="1"/>
          <p:nvPr>
            <p:ph type="title"/>
          </p:nvPr>
        </p:nvSpPr>
        <p:spPr>
          <a:xfrm>
            <a:off x="25" y="4150525"/>
            <a:ext cx="5516100" cy="399600"/>
          </a:xfrm>
          <a:prstGeom prst="rect">
            <a:avLst/>
          </a:prstGeom>
          <a:solidFill>
            <a:srgbClr val="D9EAD3"/>
          </a:solidFill>
        </p:spPr>
        <p:txBody>
          <a:bodyPr anchorCtr="0" anchor="b" bIns="91425" lIns="91425" spcFirstLastPara="1" rIns="91425" wrap="square" tIns="91425">
            <a:normAutofit/>
          </a:bodyPr>
          <a:lstStyle/>
          <a:p>
            <a:pPr indent="0" lvl="0" marL="0" rtl="0" algn="l">
              <a:spcBef>
                <a:spcPts val="0"/>
              </a:spcBef>
              <a:spcAft>
                <a:spcPts val="0"/>
              </a:spcAft>
              <a:buSzPts val="990"/>
              <a:buNone/>
            </a:pPr>
            <a:r>
              <a:rPr lang="it" sz="1420">
                <a:solidFill>
                  <a:srgbClr val="333333"/>
                </a:solidFill>
                <a:latin typeface="Calibri"/>
                <a:ea typeface="Calibri"/>
                <a:cs typeface="Calibri"/>
                <a:sym typeface="Calibri"/>
              </a:rPr>
              <a:t>Louis le Nain, </a:t>
            </a:r>
            <a:r>
              <a:rPr b="1" lang="it" sz="1420">
                <a:solidFill>
                  <a:srgbClr val="333333"/>
                </a:solidFill>
                <a:latin typeface="Calibri"/>
                <a:ea typeface="Calibri"/>
                <a:cs typeface="Calibri"/>
                <a:sym typeface="Calibri"/>
              </a:rPr>
              <a:t>Famiglia di contadini</a:t>
            </a:r>
            <a:r>
              <a:rPr lang="it" sz="1420">
                <a:solidFill>
                  <a:srgbClr val="333333"/>
                </a:solidFill>
                <a:latin typeface="Calibri"/>
                <a:ea typeface="Calibri"/>
                <a:cs typeface="Calibri"/>
                <a:sym typeface="Calibri"/>
              </a:rPr>
              <a:t>, 1642</a:t>
            </a:r>
            <a:endParaRPr sz="10600">
              <a:latin typeface="Calibri"/>
              <a:ea typeface="Calibri"/>
              <a:cs typeface="Calibri"/>
              <a:sym typeface="Calibri"/>
            </a:endParaRPr>
          </a:p>
        </p:txBody>
      </p:sp>
      <p:sp>
        <p:nvSpPr>
          <p:cNvPr id="120" name="Google Shape;120;p28"/>
          <p:cNvSpPr txBox="1"/>
          <p:nvPr>
            <p:ph idx="1" type="body"/>
          </p:nvPr>
        </p:nvSpPr>
        <p:spPr>
          <a:xfrm>
            <a:off x="5765025" y="152400"/>
            <a:ext cx="3078000" cy="4296900"/>
          </a:xfrm>
          <a:prstGeom prst="rect">
            <a:avLst/>
          </a:prstGeom>
        </p:spPr>
        <p:txBody>
          <a:bodyPr anchorCtr="0" anchor="t" bIns="91425" lIns="91425" spcFirstLastPara="1" rIns="91425" wrap="square" tIns="91425">
            <a:noAutofit/>
          </a:bodyPr>
          <a:lstStyle/>
          <a:p>
            <a:pPr indent="0" lvl="0" marL="0" rtl="0" algn="l">
              <a:lnSpc>
                <a:spcPct val="87000"/>
              </a:lnSpc>
              <a:spcBef>
                <a:spcPts val="0"/>
              </a:spcBef>
              <a:spcAft>
                <a:spcPts val="0"/>
              </a:spcAft>
              <a:buClr>
                <a:schemeClr val="dk1"/>
              </a:buClr>
              <a:buSzPts val="275"/>
              <a:buFont typeface="Arial"/>
              <a:buNone/>
            </a:pPr>
            <a:r>
              <a:rPr lang="it" sz="1300">
                <a:solidFill>
                  <a:schemeClr val="dk1"/>
                </a:solidFill>
                <a:latin typeface="Calibri"/>
                <a:ea typeface="Calibri"/>
                <a:cs typeface="Calibri"/>
                <a:sym typeface="Calibri"/>
              </a:rPr>
              <a:t>La </a:t>
            </a:r>
            <a:r>
              <a:rPr i="1" lang="it" sz="1300">
                <a:solidFill>
                  <a:schemeClr val="dk1"/>
                </a:solidFill>
                <a:latin typeface="Calibri"/>
                <a:ea typeface="Calibri"/>
                <a:cs typeface="Calibri"/>
                <a:sym typeface="Calibri"/>
              </a:rPr>
              <a:t>Famiglia di contadini</a:t>
            </a:r>
            <a:r>
              <a:rPr lang="it" sz="1300">
                <a:solidFill>
                  <a:schemeClr val="dk1"/>
                </a:solidFill>
                <a:latin typeface="Calibri"/>
                <a:ea typeface="Calibri"/>
                <a:cs typeface="Calibri"/>
                <a:sym typeface="Calibri"/>
              </a:rPr>
              <a:t> dipinta da Louis le Nain si ispira alle opere del pittore olandese Pieter Van Laer che ritraeva soggetti popolari.</a:t>
            </a:r>
            <a:endParaRPr sz="1300">
              <a:solidFill>
                <a:schemeClr val="dk1"/>
              </a:solidFill>
              <a:latin typeface="Calibri"/>
              <a:ea typeface="Calibri"/>
              <a:cs typeface="Calibri"/>
              <a:sym typeface="Calibri"/>
            </a:endParaRPr>
          </a:p>
          <a:p>
            <a:pPr indent="0" lvl="0" marL="0" rtl="0" algn="l">
              <a:lnSpc>
                <a:spcPct val="87000"/>
              </a:lnSpc>
              <a:spcBef>
                <a:spcPts val="800"/>
              </a:spcBef>
              <a:spcAft>
                <a:spcPts val="0"/>
              </a:spcAft>
              <a:buClr>
                <a:schemeClr val="dk1"/>
              </a:buClr>
              <a:buSzPts val="275"/>
              <a:buFont typeface="Arial"/>
              <a:buNone/>
            </a:pPr>
            <a:r>
              <a:rPr lang="it" sz="1300">
                <a:solidFill>
                  <a:schemeClr val="dk1"/>
                </a:solidFill>
                <a:latin typeface="Calibri"/>
                <a:ea typeface="Calibri"/>
                <a:cs typeface="Calibri"/>
                <a:sym typeface="Calibri"/>
              </a:rPr>
              <a:t>Questo dipinto ad olio raffigura una famiglia di contadini del ‘600 estremamente povera durante un momento conviviale.</a:t>
            </a:r>
            <a:endParaRPr sz="1300">
              <a:solidFill>
                <a:schemeClr val="dk1"/>
              </a:solidFill>
              <a:latin typeface="Calibri"/>
              <a:ea typeface="Calibri"/>
              <a:cs typeface="Calibri"/>
              <a:sym typeface="Calibri"/>
            </a:endParaRPr>
          </a:p>
          <a:p>
            <a:pPr indent="0" lvl="0" marL="0" rtl="0" algn="l">
              <a:lnSpc>
                <a:spcPct val="87000"/>
              </a:lnSpc>
              <a:spcBef>
                <a:spcPts val="800"/>
              </a:spcBef>
              <a:spcAft>
                <a:spcPts val="0"/>
              </a:spcAft>
              <a:buClr>
                <a:schemeClr val="dk1"/>
              </a:buClr>
              <a:buSzPts val="275"/>
              <a:buFont typeface="Arial"/>
              <a:buNone/>
            </a:pPr>
            <a:r>
              <a:rPr lang="it" sz="1300">
                <a:solidFill>
                  <a:schemeClr val="dk1"/>
                </a:solidFill>
                <a:latin typeface="Calibri"/>
                <a:ea typeface="Calibri"/>
                <a:cs typeface="Calibri"/>
                <a:sym typeface="Calibri"/>
              </a:rPr>
              <a:t>Possiamo osservare una famiglia composta da numerosi membri. </a:t>
            </a:r>
            <a:r>
              <a:rPr lang="it" sz="1300">
                <a:solidFill>
                  <a:srgbClr val="333333"/>
                </a:solidFill>
                <a:highlight>
                  <a:srgbClr val="FFFFFF"/>
                </a:highlight>
                <a:latin typeface="Calibri"/>
                <a:ea typeface="Calibri"/>
                <a:cs typeface="Calibri"/>
                <a:sym typeface="Calibri"/>
              </a:rPr>
              <a:t>La figura che sembra più importante è la madre, seduta di profilo sulla destra.</a:t>
            </a:r>
            <a:r>
              <a:rPr lang="it" sz="1300">
                <a:solidFill>
                  <a:schemeClr val="dk1"/>
                </a:solidFill>
                <a:latin typeface="Calibri"/>
                <a:ea typeface="Calibri"/>
                <a:cs typeface="Calibri"/>
                <a:sym typeface="Calibri"/>
              </a:rPr>
              <a:t> Il bambino più piccolo è seduto per terra vicino agli animali e ad alcuni utensili da cucina.</a:t>
            </a:r>
            <a:endParaRPr sz="1300">
              <a:solidFill>
                <a:schemeClr val="dk1"/>
              </a:solidFill>
              <a:latin typeface="Calibri"/>
              <a:ea typeface="Calibri"/>
              <a:cs typeface="Calibri"/>
              <a:sym typeface="Calibri"/>
            </a:endParaRPr>
          </a:p>
          <a:p>
            <a:pPr indent="0" lvl="0" marL="0" rtl="0" algn="l">
              <a:lnSpc>
                <a:spcPct val="87000"/>
              </a:lnSpc>
              <a:spcBef>
                <a:spcPts val="800"/>
              </a:spcBef>
              <a:spcAft>
                <a:spcPts val="0"/>
              </a:spcAft>
              <a:buClr>
                <a:schemeClr val="dk1"/>
              </a:buClr>
              <a:buSzPts val="275"/>
              <a:buFont typeface="Arial"/>
              <a:buNone/>
            </a:pPr>
            <a:r>
              <a:rPr lang="it" sz="1300">
                <a:solidFill>
                  <a:schemeClr val="dk1"/>
                </a:solidFill>
                <a:latin typeface="Calibri"/>
                <a:ea typeface="Calibri"/>
                <a:cs typeface="Calibri"/>
                <a:sym typeface="Calibri"/>
              </a:rPr>
              <a:t>Nonostante emerga l’estrema povertà del ceto contadino, i membri della famiglia sono raffigurati in modo dignitoso e sembrano delle figure religiose e angeliche. </a:t>
            </a:r>
            <a:endParaRPr sz="1300">
              <a:solidFill>
                <a:schemeClr val="dk1"/>
              </a:solidFill>
              <a:latin typeface="Calibri"/>
              <a:ea typeface="Calibri"/>
              <a:cs typeface="Calibri"/>
              <a:sym typeface="Calibri"/>
            </a:endParaRPr>
          </a:p>
          <a:p>
            <a:pPr indent="0" lvl="0" marL="0" rtl="0" algn="ctr">
              <a:lnSpc>
                <a:spcPct val="95000"/>
              </a:lnSpc>
              <a:spcBef>
                <a:spcPts val="800"/>
              </a:spcBef>
              <a:spcAft>
                <a:spcPts val="1200"/>
              </a:spcAft>
              <a:buSzPts val="275"/>
              <a:buNone/>
            </a:pPr>
            <a:r>
              <a:t/>
            </a:r>
            <a:endParaRPr sz="325">
              <a:latin typeface="Calibri"/>
              <a:ea typeface="Calibri"/>
              <a:cs typeface="Calibri"/>
              <a:sym typeface="Calibri"/>
            </a:endParaRPr>
          </a:p>
        </p:txBody>
      </p:sp>
      <p:pic>
        <p:nvPicPr>
          <p:cNvPr id="121" name="Google Shape;121;p28"/>
          <p:cNvPicPr preferRelativeResize="0"/>
          <p:nvPr/>
        </p:nvPicPr>
        <p:blipFill>
          <a:blip r:embed="rId3">
            <a:alphaModFix/>
          </a:blip>
          <a:stretch>
            <a:fillRect/>
          </a:stretch>
        </p:blipFill>
        <p:spPr>
          <a:xfrm>
            <a:off x="152400" y="152400"/>
            <a:ext cx="5363774" cy="3749143"/>
          </a:xfrm>
          <a:prstGeom prst="rect">
            <a:avLst/>
          </a:prstGeom>
          <a:noFill/>
          <a:ln>
            <a:noFill/>
          </a:ln>
        </p:spPr>
      </p:pic>
      <p:sp>
        <p:nvSpPr>
          <p:cNvPr id="122" name="Google Shape;122;p28"/>
          <p:cNvSpPr txBox="1"/>
          <p:nvPr/>
        </p:nvSpPr>
        <p:spPr>
          <a:xfrm>
            <a:off x="25" y="4596950"/>
            <a:ext cx="56685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000">
                <a:solidFill>
                  <a:schemeClr val="dk1"/>
                </a:solidFill>
                <a:latin typeface="Calibri"/>
                <a:ea typeface="Calibri"/>
                <a:cs typeface="Calibri"/>
                <a:sym typeface="Calibri"/>
              </a:rPr>
              <a:t>Fonte</a:t>
            </a:r>
            <a:r>
              <a:rPr lang="it" sz="700">
                <a:solidFill>
                  <a:schemeClr val="dk1"/>
                </a:solidFill>
                <a:latin typeface="Calibri"/>
                <a:ea typeface="Calibri"/>
                <a:cs typeface="Calibri"/>
                <a:sym typeface="Calibri"/>
              </a:rPr>
              <a:t>:</a:t>
            </a:r>
            <a:endParaRPr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it" sz="1000" u="sng">
                <a:solidFill>
                  <a:schemeClr val="hlink"/>
                </a:solidFill>
                <a:latin typeface="Calibri"/>
                <a:ea typeface="Calibri"/>
                <a:cs typeface="Calibri"/>
                <a:sym typeface="Calibri"/>
                <a:hlinkClick r:id="rId4"/>
              </a:rPr>
              <a:t>https://www.analisidellopera.it/louis-le-nain-famiglia-di-contadini/</a:t>
            </a:r>
            <a:endParaRPr sz="1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nvSpPr>
        <p:spPr>
          <a:xfrm>
            <a:off x="846050" y="128250"/>
            <a:ext cx="7681800" cy="80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t/>
            </a:r>
            <a:endParaRPr>
              <a:solidFill>
                <a:srgbClr val="222222"/>
              </a:solidFill>
              <a:latin typeface="Times New Roman"/>
              <a:ea typeface="Times New Roman"/>
              <a:cs typeface="Times New Roman"/>
              <a:sym typeface="Times New Roman"/>
            </a:endParaRPr>
          </a:p>
          <a:p>
            <a:pPr indent="0" lvl="0" marL="0" rtl="0" algn="just">
              <a:lnSpc>
                <a:spcPct val="11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pic>
        <p:nvPicPr>
          <p:cNvPr id="128" name="Google Shape;128;p29"/>
          <p:cNvPicPr preferRelativeResize="0"/>
          <p:nvPr/>
        </p:nvPicPr>
        <p:blipFill>
          <a:blip r:embed="rId3">
            <a:alphaModFix/>
          </a:blip>
          <a:stretch>
            <a:fillRect/>
          </a:stretch>
        </p:blipFill>
        <p:spPr>
          <a:xfrm>
            <a:off x="324625" y="128250"/>
            <a:ext cx="5179149" cy="3262350"/>
          </a:xfrm>
          <a:prstGeom prst="rect">
            <a:avLst/>
          </a:prstGeom>
          <a:noFill/>
          <a:ln>
            <a:noFill/>
          </a:ln>
        </p:spPr>
      </p:pic>
      <p:sp>
        <p:nvSpPr>
          <p:cNvPr id="129" name="Google Shape;129;p29"/>
          <p:cNvSpPr txBox="1"/>
          <p:nvPr/>
        </p:nvSpPr>
        <p:spPr>
          <a:xfrm>
            <a:off x="98825" y="3874275"/>
            <a:ext cx="5292600" cy="133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100">
              <a:latin typeface="Calibri"/>
              <a:ea typeface="Calibri"/>
              <a:cs typeface="Calibri"/>
              <a:sym typeface="Calibri"/>
            </a:endParaRPr>
          </a:p>
          <a:p>
            <a:pPr indent="0" lvl="0" marL="0" rtl="0" algn="ctr">
              <a:spcBef>
                <a:spcPts val="0"/>
              </a:spcBef>
              <a:spcAft>
                <a:spcPts val="0"/>
              </a:spcAft>
              <a:buNone/>
            </a:pPr>
            <a:r>
              <a:t/>
            </a:r>
            <a:endParaRPr sz="1200">
              <a:latin typeface="Calibri"/>
              <a:ea typeface="Calibri"/>
              <a:cs typeface="Calibri"/>
              <a:sym typeface="Calibri"/>
            </a:endParaRPr>
          </a:p>
          <a:p>
            <a:pPr indent="0" lvl="0" marL="0" rtl="0" algn="l">
              <a:lnSpc>
                <a:spcPct val="100000"/>
              </a:lnSpc>
              <a:spcBef>
                <a:spcPts val="0"/>
              </a:spcBef>
              <a:spcAft>
                <a:spcPts val="0"/>
              </a:spcAft>
              <a:buNone/>
            </a:pPr>
            <a:r>
              <a:rPr lang="it" sz="1100" u="sng">
                <a:solidFill>
                  <a:schemeClr val="hlink"/>
                </a:solidFill>
                <a:latin typeface="Calibri"/>
                <a:ea typeface="Calibri"/>
                <a:cs typeface="Calibri"/>
                <a:sym typeface="Calibri"/>
                <a:hlinkClick r:id="rId4"/>
              </a:rPr>
              <a:t>https://arteadistanza.wordpress.com/autori/degas/opere/la-famiglia-bellelli/</a:t>
            </a:r>
            <a:endParaRPr sz="1100">
              <a:latin typeface="Calibri"/>
              <a:ea typeface="Calibri"/>
              <a:cs typeface="Calibri"/>
              <a:sym typeface="Calibri"/>
            </a:endParaRPr>
          </a:p>
          <a:p>
            <a:pPr indent="0" lvl="0" marL="0" rtl="0" algn="l">
              <a:lnSpc>
                <a:spcPct val="100000"/>
              </a:lnSpc>
              <a:spcBef>
                <a:spcPts val="1200"/>
              </a:spcBef>
              <a:spcAft>
                <a:spcPts val="0"/>
              </a:spcAft>
              <a:buNone/>
            </a:pPr>
            <a:r>
              <a:rPr lang="it" sz="1200" u="sng">
                <a:solidFill>
                  <a:schemeClr val="hlink"/>
                </a:solidFill>
                <a:latin typeface="Calibri"/>
                <a:ea typeface="Calibri"/>
                <a:cs typeface="Calibri"/>
                <a:sym typeface="Calibri"/>
                <a:hlinkClick r:id="rId5"/>
              </a:rPr>
              <a:t>https://www.analisidellopera.it/la-famiglia-bellelli-di-edgar-degas/</a:t>
            </a:r>
            <a:endParaRPr sz="1200" u="sng">
              <a:solidFill>
                <a:schemeClr val="hlink"/>
              </a:solidFill>
              <a:latin typeface="Calibri"/>
              <a:ea typeface="Calibri"/>
              <a:cs typeface="Calibri"/>
              <a:sym typeface="Calibri"/>
            </a:endParaRPr>
          </a:p>
          <a:p>
            <a:pPr indent="0" lvl="0" marL="0" rtl="0" algn="ctr">
              <a:spcBef>
                <a:spcPts val="1200"/>
              </a:spcBef>
              <a:spcAft>
                <a:spcPts val="0"/>
              </a:spcAft>
              <a:buNone/>
            </a:pPr>
            <a:r>
              <a:t/>
            </a:r>
            <a:endParaRPr sz="900"/>
          </a:p>
        </p:txBody>
      </p:sp>
      <p:sp>
        <p:nvSpPr>
          <p:cNvPr id="130" name="Google Shape;130;p29"/>
          <p:cNvSpPr txBox="1"/>
          <p:nvPr/>
        </p:nvSpPr>
        <p:spPr>
          <a:xfrm>
            <a:off x="5813425" y="67875"/>
            <a:ext cx="3209700" cy="5145600"/>
          </a:xfrm>
          <a:prstGeom prst="rect">
            <a:avLst/>
          </a:prstGeom>
          <a:noFill/>
          <a:ln>
            <a:noFill/>
          </a:ln>
        </p:spPr>
        <p:txBody>
          <a:bodyPr anchorCtr="0" anchor="t" bIns="91425" lIns="91425" spcFirstLastPara="1" rIns="91425" wrap="square" tIns="91425">
            <a:spAutoFit/>
          </a:bodyPr>
          <a:lstStyle/>
          <a:p>
            <a:pPr indent="0" lvl="0" marL="0" rtl="0" algn="just">
              <a:lnSpc>
                <a:spcPct val="107000"/>
              </a:lnSpc>
              <a:spcBef>
                <a:spcPts val="0"/>
              </a:spcBef>
              <a:spcAft>
                <a:spcPts val="0"/>
              </a:spcAft>
              <a:buNone/>
            </a:pPr>
            <a:r>
              <a:rPr lang="it" sz="1200">
                <a:solidFill>
                  <a:schemeClr val="dk1"/>
                </a:solidFill>
                <a:highlight>
                  <a:srgbClr val="FFFFFF"/>
                </a:highlight>
                <a:latin typeface="Calibri"/>
                <a:ea typeface="Calibri"/>
                <a:cs typeface="Calibri"/>
                <a:sym typeface="Calibri"/>
              </a:rPr>
              <a:t>L’opera di Degas appartiene al genere del ritratto di famiglia in un interno.</a:t>
            </a:r>
            <a:endParaRPr sz="1200">
              <a:solidFill>
                <a:schemeClr val="dk1"/>
              </a:solidFill>
              <a:latin typeface="Calibri"/>
              <a:ea typeface="Calibri"/>
              <a:cs typeface="Calibri"/>
              <a:sym typeface="Calibri"/>
            </a:endParaRPr>
          </a:p>
          <a:p>
            <a:pPr indent="0" lvl="0" marL="0" rtl="0" algn="just">
              <a:lnSpc>
                <a:spcPct val="107000"/>
              </a:lnSpc>
              <a:spcBef>
                <a:spcPts val="0"/>
              </a:spcBef>
              <a:spcAft>
                <a:spcPts val="0"/>
              </a:spcAft>
              <a:buClr>
                <a:schemeClr val="dk1"/>
              </a:buClr>
              <a:buSzPts val="1100"/>
              <a:buFont typeface="Arial"/>
              <a:buNone/>
            </a:pPr>
            <a:r>
              <a:rPr lang="it" sz="1200">
                <a:solidFill>
                  <a:schemeClr val="dk1"/>
                </a:solidFill>
                <a:latin typeface="Calibri"/>
                <a:ea typeface="Calibri"/>
                <a:cs typeface="Calibri"/>
                <a:sym typeface="Calibri"/>
              </a:rPr>
              <a:t>La famiglia</a:t>
            </a:r>
            <a:r>
              <a:rPr b="1" lang="it" sz="1200">
                <a:solidFill>
                  <a:schemeClr val="dk1"/>
                </a:solidFill>
                <a:latin typeface="Calibri"/>
                <a:ea typeface="Calibri"/>
                <a:cs typeface="Calibri"/>
                <a:sym typeface="Calibri"/>
              </a:rPr>
              <a:t> Bellelli</a:t>
            </a:r>
            <a:r>
              <a:rPr lang="it" sz="1200">
                <a:solidFill>
                  <a:schemeClr val="dk1"/>
                </a:solidFill>
                <a:latin typeface="Calibri"/>
                <a:ea typeface="Calibri"/>
                <a:cs typeface="Calibri"/>
                <a:sym typeface="Calibri"/>
              </a:rPr>
              <a:t> è ritratta in posa all’interno di una stanza della propria abitazione fiorentina.</a:t>
            </a:r>
            <a:endParaRPr sz="1200">
              <a:solidFill>
                <a:schemeClr val="dk1"/>
              </a:solidFill>
              <a:latin typeface="Calibri"/>
              <a:ea typeface="Calibri"/>
              <a:cs typeface="Calibri"/>
              <a:sym typeface="Calibri"/>
            </a:endParaRPr>
          </a:p>
          <a:p>
            <a:pPr indent="0" lvl="0" marL="0" rtl="0" algn="just">
              <a:lnSpc>
                <a:spcPct val="107000"/>
              </a:lnSpc>
              <a:spcBef>
                <a:spcPts val="0"/>
              </a:spcBef>
              <a:spcAft>
                <a:spcPts val="0"/>
              </a:spcAft>
              <a:buNone/>
            </a:pPr>
            <a:r>
              <a:rPr lang="it" sz="1200">
                <a:solidFill>
                  <a:schemeClr val="dk1"/>
                </a:solidFill>
                <a:latin typeface="Calibri"/>
                <a:ea typeface="Calibri"/>
                <a:cs typeface="Calibri"/>
                <a:sym typeface="Calibri"/>
              </a:rPr>
              <a:t>La donna, zia di Degas, dall’aria autoritaria, quasi monumentale e malinconica, a causa della morte del padre, indossa un lungo abito nero e rivolge lo sguardo proprio dove è seduto il marito, ma lo ignora completamente. Non c’è comunicazione tra i due. </a:t>
            </a:r>
            <a:endParaRPr sz="1200">
              <a:solidFill>
                <a:schemeClr val="dk1"/>
              </a:solidFill>
              <a:highlight>
                <a:srgbClr val="FFFFFF"/>
              </a:highlight>
              <a:latin typeface="Calibri"/>
              <a:ea typeface="Calibri"/>
              <a:cs typeface="Calibri"/>
              <a:sym typeface="Calibri"/>
            </a:endParaRPr>
          </a:p>
          <a:p>
            <a:pPr indent="0" lvl="0" marL="0" rtl="0" algn="just">
              <a:lnSpc>
                <a:spcPct val="107000"/>
              </a:lnSpc>
              <a:spcBef>
                <a:spcPts val="0"/>
              </a:spcBef>
              <a:spcAft>
                <a:spcPts val="0"/>
              </a:spcAft>
              <a:buNone/>
            </a:pPr>
            <a:r>
              <a:rPr lang="it" sz="1200">
                <a:solidFill>
                  <a:schemeClr val="dk1"/>
                </a:solidFill>
                <a:highlight>
                  <a:srgbClr val="FFFFFF"/>
                </a:highlight>
                <a:latin typeface="Calibri"/>
                <a:ea typeface="Calibri"/>
                <a:cs typeface="Calibri"/>
                <a:sym typeface="Calibri"/>
              </a:rPr>
              <a:t>Degas riesce a comunicare la profondità psicologica dei personaggi ritratti. Sembra così di percepire la distanza della moglie dal barone che siede di schiena lontano dalla famiglia. Inoltre l’espressione della donna è lontana e malinconica e sembra esprimere in questo modo il disappunto per la sua vita matrimoniale.</a:t>
            </a:r>
            <a:endParaRPr sz="1200">
              <a:solidFill>
                <a:schemeClr val="dk1"/>
              </a:solidFill>
              <a:highlight>
                <a:srgbClr val="FFFFFF"/>
              </a:highlight>
              <a:latin typeface="Calibri"/>
              <a:ea typeface="Calibri"/>
              <a:cs typeface="Calibri"/>
              <a:sym typeface="Calibri"/>
            </a:endParaRPr>
          </a:p>
          <a:p>
            <a:pPr indent="0" lvl="0" marL="0" rtl="0" algn="just">
              <a:lnSpc>
                <a:spcPct val="107000"/>
              </a:lnSpc>
              <a:spcBef>
                <a:spcPts val="0"/>
              </a:spcBef>
              <a:spcAft>
                <a:spcPts val="0"/>
              </a:spcAft>
              <a:buNone/>
            </a:pPr>
            <a:r>
              <a:rPr lang="it" sz="1200">
                <a:solidFill>
                  <a:schemeClr val="dk1"/>
                </a:solidFill>
                <a:highlight>
                  <a:srgbClr val="FFFFFF"/>
                </a:highlight>
                <a:latin typeface="Calibri"/>
                <a:ea typeface="Calibri"/>
                <a:cs typeface="Calibri"/>
                <a:sym typeface="Calibri"/>
              </a:rPr>
              <a:t>Le figlie invece sembrano più distanti ed estraniate dalla dinamica tra padre e madre. Giovanna accanto alla madre guarda verso l’osservatore e sembra sorpresa mentre Giulia seduta sulla sedia sembra impaziente di muoversi.</a:t>
            </a:r>
            <a:endParaRPr sz="1200">
              <a:solidFill>
                <a:schemeClr val="dk1"/>
              </a:solidFill>
              <a:highlight>
                <a:srgbClr val="FFFFFF"/>
              </a:highlight>
              <a:latin typeface="Calibri"/>
              <a:ea typeface="Calibri"/>
              <a:cs typeface="Calibri"/>
              <a:sym typeface="Calibri"/>
            </a:endParaRPr>
          </a:p>
          <a:p>
            <a:pPr indent="0" lvl="0" marL="0" rtl="0" algn="l">
              <a:lnSpc>
                <a:spcPct val="107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7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
        <p:nvSpPr>
          <p:cNvPr id="131" name="Google Shape;131;p29"/>
          <p:cNvSpPr txBox="1"/>
          <p:nvPr/>
        </p:nvSpPr>
        <p:spPr>
          <a:xfrm>
            <a:off x="-13525" y="3602175"/>
            <a:ext cx="5517300" cy="6156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Calibri"/>
                <a:ea typeface="Calibri"/>
                <a:cs typeface="Calibri"/>
                <a:sym typeface="Calibri"/>
              </a:rPr>
              <a:t>Edgar, Degas, </a:t>
            </a:r>
            <a:r>
              <a:rPr b="1" lang="it">
                <a:latin typeface="Calibri"/>
                <a:ea typeface="Calibri"/>
                <a:cs typeface="Calibri"/>
                <a:sym typeface="Calibri"/>
              </a:rPr>
              <a:t>LA FAMIGLIA BELLELLI</a:t>
            </a:r>
            <a:r>
              <a:rPr lang="it">
                <a:latin typeface="Calibri"/>
                <a:ea typeface="Calibri"/>
                <a:cs typeface="Calibri"/>
                <a:sym typeface="Calibri"/>
              </a:rPr>
              <a:t>, 1858-1862, olio su tela, Parigi, Musée d’Orsay</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30"/>
          <p:cNvPicPr preferRelativeResize="0"/>
          <p:nvPr/>
        </p:nvPicPr>
        <p:blipFill>
          <a:blip r:embed="rId3">
            <a:alphaModFix/>
          </a:blip>
          <a:stretch>
            <a:fillRect/>
          </a:stretch>
        </p:blipFill>
        <p:spPr>
          <a:xfrm>
            <a:off x="152400" y="89675"/>
            <a:ext cx="2095500" cy="3097550"/>
          </a:xfrm>
          <a:prstGeom prst="rect">
            <a:avLst/>
          </a:prstGeom>
          <a:noFill/>
          <a:ln>
            <a:noFill/>
          </a:ln>
        </p:spPr>
      </p:pic>
      <p:pic>
        <p:nvPicPr>
          <p:cNvPr id="137" name="Google Shape;137;p30"/>
          <p:cNvPicPr preferRelativeResize="0"/>
          <p:nvPr/>
        </p:nvPicPr>
        <p:blipFill>
          <a:blip r:embed="rId4">
            <a:alphaModFix/>
          </a:blip>
          <a:stretch>
            <a:fillRect/>
          </a:stretch>
        </p:blipFill>
        <p:spPr>
          <a:xfrm>
            <a:off x="3672750" y="116525"/>
            <a:ext cx="2095500" cy="3043825"/>
          </a:xfrm>
          <a:prstGeom prst="rect">
            <a:avLst/>
          </a:prstGeom>
          <a:noFill/>
          <a:ln>
            <a:noFill/>
          </a:ln>
        </p:spPr>
      </p:pic>
      <p:pic>
        <p:nvPicPr>
          <p:cNvPr id="138" name="Google Shape;138;p30"/>
          <p:cNvPicPr preferRelativeResize="0"/>
          <p:nvPr/>
        </p:nvPicPr>
        <p:blipFill>
          <a:blip r:embed="rId5">
            <a:alphaModFix/>
          </a:blip>
          <a:stretch>
            <a:fillRect/>
          </a:stretch>
        </p:blipFill>
        <p:spPr>
          <a:xfrm>
            <a:off x="6954975" y="89663"/>
            <a:ext cx="2189025" cy="2954475"/>
          </a:xfrm>
          <a:prstGeom prst="rect">
            <a:avLst/>
          </a:prstGeom>
          <a:noFill/>
          <a:ln>
            <a:noFill/>
          </a:ln>
        </p:spPr>
      </p:pic>
      <p:sp>
        <p:nvSpPr>
          <p:cNvPr id="139" name="Google Shape;139;p30"/>
          <p:cNvSpPr txBox="1"/>
          <p:nvPr/>
        </p:nvSpPr>
        <p:spPr>
          <a:xfrm>
            <a:off x="0" y="3133500"/>
            <a:ext cx="3156000" cy="2472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it" sz="1300">
                <a:solidFill>
                  <a:srgbClr val="333333"/>
                </a:solidFill>
                <a:highlight>
                  <a:srgbClr val="FFFFFF"/>
                </a:highlight>
                <a:latin typeface="Calibri"/>
                <a:ea typeface="Calibri"/>
                <a:cs typeface="Calibri"/>
                <a:sym typeface="Calibri"/>
              </a:rPr>
              <a:t>A destra la signora Bellelli è in piedi con la mano sinistra appoggiata a un tavolino e il volto di tre quarti con lo sguardo puntato lontano oltre il bordo destro del dipinto. La donna indossa un lungo abito nero e porta i capelli annodati sulla nuca. Il suo volto è semplice e severo con una punta di malinconia.</a:t>
            </a:r>
            <a:endParaRPr sz="1300">
              <a:solidFill>
                <a:srgbClr val="333333"/>
              </a:solidFill>
              <a:highlight>
                <a:srgbClr val="FFFFFF"/>
              </a:highlight>
              <a:latin typeface="Calibri"/>
              <a:ea typeface="Calibri"/>
              <a:cs typeface="Calibri"/>
              <a:sym typeface="Calibri"/>
            </a:endParaRPr>
          </a:p>
          <a:p>
            <a:pPr indent="0" lvl="0" marL="0" rtl="0" algn="l">
              <a:spcBef>
                <a:spcPts val="1800"/>
              </a:spcBef>
              <a:spcAft>
                <a:spcPts val="0"/>
              </a:spcAft>
              <a:buNone/>
            </a:pPr>
            <a:r>
              <a:t/>
            </a:r>
            <a:endParaRPr/>
          </a:p>
        </p:txBody>
      </p:sp>
      <p:sp>
        <p:nvSpPr>
          <p:cNvPr id="140" name="Google Shape;140;p30"/>
          <p:cNvSpPr txBox="1"/>
          <p:nvPr/>
        </p:nvSpPr>
        <p:spPr>
          <a:xfrm>
            <a:off x="3572250" y="3437950"/>
            <a:ext cx="22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1" name="Google Shape;141;p30"/>
          <p:cNvSpPr txBox="1"/>
          <p:nvPr/>
        </p:nvSpPr>
        <p:spPr>
          <a:xfrm>
            <a:off x="6450900" y="3133500"/>
            <a:ext cx="2751600" cy="1765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800"/>
              </a:spcAft>
              <a:buClr>
                <a:schemeClr val="dk1"/>
              </a:buClr>
              <a:buSzPts val="1100"/>
              <a:buFont typeface="Arial"/>
              <a:buNone/>
            </a:pPr>
            <a:r>
              <a:rPr lang="it" sz="1300">
                <a:solidFill>
                  <a:srgbClr val="333333"/>
                </a:solidFill>
                <a:highlight>
                  <a:srgbClr val="FFFFFF"/>
                </a:highlight>
                <a:latin typeface="Calibri"/>
                <a:ea typeface="Calibri"/>
                <a:cs typeface="Calibri"/>
                <a:sym typeface="Calibri"/>
              </a:rPr>
              <a:t>Il padrone di casa, Il barone Bellelli, è seduto sulla destra del dipinto su di una poltrona e da la schiena all’osservatore. Il suo viso è di profilo e mostra una folta barba e capelli radi sulla fronte. Inoltre indossa una pesante giacca da camera. </a:t>
            </a:r>
            <a:endParaRPr sz="1300">
              <a:solidFill>
                <a:srgbClr val="333333"/>
              </a:solidFill>
              <a:highlight>
                <a:srgbClr val="FFFFFF"/>
              </a:highlight>
              <a:latin typeface="Calibri"/>
              <a:ea typeface="Calibri"/>
              <a:cs typeface="Calibri"/>
              <a:sym typeface="Calibri"/>
            </a:endParaRPr>
          </a:p>
        </p:txBody>
      </p:sp>
      <p:sp>
        <p:nvSpPr>
          <p:cNvPr id="142" name="Google Shape;142;p30"/>
          <p:cNvSpPr txBox="1"/>
          <p:nvPr/>
        </p:nvSpPr>
        <p:spPr>
          <a:xfrm>
            <a:off x="3724650" y="3590350"/>
            <a:ext cx="22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3" name="Google Shape;143;p30"/>
          <p:cNvSpPr txBox="1"/>
          <p:nvPr/>
        </p:nvSpPr>
        <p:spPr>
          <a:xfrm>
            <a:off x="3572250" y="3249950"/>
            <a:ext cx="22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4" name="Google Shape;144;p30"/>
          <p:cNvSpPr txBox="1"/>
          <p:nvPr/>
        </p:nvSpPr>
        <p:spPr>
          <a:xfrm>
            <a:off x="3225450" y="3133500"/>
            <a:ext cx="3156000" cy="2472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it" sz="1300">
                <a:solidFill>
                  <a:srgbClr val="333333"/>
                </a:solidFill>
                <a:highlight>
                  <a:srgbClr val="FFFFFF"/>
                </a:highlight>
                <a:latin typeface="Calibri"/>
                <a:ea typeface="Calibri"/>
                <a:cs typeface="Calibri"/>
                <a:sym typeface="Calibri"/>
              </a:rPr>
              <a:t>Accanto a lei si trovano le due giovani figlie. Una di loro è seduta su una sedia proprio centro dell’opera mentre l’altra è in piedi accanto alla madre che le tiene la mano destra appoggiata sulla spalla. Le tue bambine indossano abiti neri e grembiulini bianchi decorati ai bordi. I capelli poi sono raccolti in alto da un nastrino scuro.</a:t>
            </a:r>
            <a:endParaRPr sz="1300">
              <a:solidFill>
                <a:srgbClr val="333333"/>
              </a:solidFill>
              <a:highlight>
                <a:srgbClr val="FFFFFF"/>
              </a:highlight>
              <a:latin typeface="Calibri"/>
              <a:ea typeface="Calibri"/>
              <a:cs typeface="Calibri"/>
              <a:sym typeface="Calibri"/>
            </a:endParaRPr>
          </a:p>
          <a:p>
            <a:pPr indent="0" lvl="0" marL="0" rtl="0" algn="l">
              <a:spcBef>
                <a:spcPts val="1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txBox="1"/>
          <p:nvPr>
            <p:ph type="title"/>
          </p:nvPr>
        </p:nvSpPr>
        <p:spPr>
          <a:xfrm>
            <a:off x="5433275" y="0"/>
            <a:ext cx="3075600" cy="4041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it" sz="1640">
                <a:latin typeface="Calibri"/>
                <a:ea typeface="Calibri"/>
                <a:cs typeface="Calibri"/>
                <a:sym typeface="Calibri"/>
              </a:rPr>
              <a:t>Questo dipinto di Vincent Van Gogh fu ispirato dal pittore francese Jean-Francois Millet.</a:t>
            </a:r>
            <a:endParaRPr sz="1640">
              <a:latin typeface="Calibri"/>
              <a:ea typeface="Calibri"/>
              <a:cs typeface="Calibri"/>
              <a:sym typeface="Calibri"/>
            </a:endParaRPr>
          </a:p>
          <a:p>
            <a:pPr indent="0" lvl="0" marL="0" rtl="0" algn="l">
              <a:spcBef>
                <a:spcPts val="0"/>
              </a:spcBef>
              <a:spcAft>
                <a:spcPts val="0"/>
              </a:spcAft>
              <a:buSzPts val="990"/>
              <a:buNone/>
            </a:pPr>
            <a:r>
              <a:rPr lang="it" sz="1640">
                <a:latin typeface="Calibri"/>
                <a:ea typeface="Calibri"/>
                <a:cs typeface="Calibri"/>
                <a:sym typeface="Calibri"/>
              </a:rPr>
              <a:t>In  questo dipinto possiamo osservare una bambina che, con l’aiuto della madre che la sorregge, cerca di arrivare al padre muovendo i suoi primi passi. </a:t>
            </a:r>
            <a:endParaRPr sz="1640">
              <a:latin typeface="Calibri"/>
              <a:ea typeface="Calibri"/>
              <a:cs typeface="Calibri"/>
              <a:sym typeface="Calibri"/>
            </a:endParaRPr>
          </a:p>
          <a:p>
            <a:pPr indent="0" lvl="0" marL="0" rtl="0" algn="l">
              <a:spcBef>
                <a:spcPts val="0"/>
              </a:spcBef>
              <a:spcAft>
                <a:spcPts val="0"/>
              </a:spcAft>
              <a:buSzPts val="990"/>
              <a:buNone/>
            </a:pPr>
            <a:r>
              <a:t/>
            </a:r>
            <a:endParaRPr sz="1640">
              <a:latin typeface="Calibri"/>
              <a:ea typeface="Calibri"/>
              <a:cs typeface="Calibri"/>
              <a:sym typeface="Calibri"/>
            </a:endParaRPr>
          </a:p>
          <a:p>
            <a:pPr indent="0" lvl="0" marL="0" rtl="0" algn="l">
              <a:spcBef>
                <a:spcPts val="0"/>
              </a:spcBef>
              <a:spcAft>
                <a:spcPts val="0"/>
              </a:spcAft>
              <a:buSzPts val="990"/>
              <a:buNone/>
            </a:pPr>
            <a:r>
              <a:rPr lang="it" sz="1640">
                <a:latin typeface="Calibri"/>
                <a:ea typeface="Calibri"/>
                <a:cs typeface="Calibri"/>
                <a:sym typeface="Calibri"/>
              </a:rPr>
              <a:t>Questo dipinto rappresenta una scena di vita quotidiana di una tipica famiglia contadina di fine ‘800.</a:t>
            </a:r>
            <a:endParaRPr sz="1440">
              <a:latin typeface="Calibri"/>
              <a:ea typeface="Calibri"/>
              <a:cs typeface="Calibri"/>
              <a:sym typeface="Calibri"/>
            </a:endParaRPr>
          </a:p>
        </p:txBody>
      </p:sp>
      <p:pic>
        <p:nvPicPr>
          <p:cNvPr id="150" name="Google Shape;150;p31"/>
          <p:cNvPicPr preferRelativeResize="0"/>
          <p:nvPr/>
        </p:nvPicPr>
        <p:blipFill>
          <a:blip r:embed="rId3">
            <a:alphaModFix/>
          </a:blip>
          <a:stretch>
            <a:fillRect/>
          </a:stretch>
        </p:blipFill>
        <p:spPr>
          <a:xfrm>
            <a:off x="193525" y="270175"/>
            <a:ext cx="5017275" cy="3976200"/>
          </a:xfrm>
          <a:prstGeom prst="rect">
            <a:avLst/>
          </a:prstGeom>
          <a:noFill/>
          <a:ln>
            <a:noFill/>
          </a:ln>
        </p:spPr>
      </p:pic>
      <p:sp>
        <p:nvSpPr>
          <p:cNvPr id="151" name="Google Shape;151;p31"/>
          <p:cNvSpPr txBox="1"/>
          <p:nvPr/>
        </p:nvSpPr>
        <p:spPr>
          <a:xfrm>
            <a:off x="0" y="4516325"/>
            <a:ext cx="5210700" cy="4311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it" sz="1600">
                <a:solidFill>
                  <a:srgbClr val="333333"/>
                </a:solidFill>
                <a:latin typeface="Calibri"/>
                <a:ea typeface="Calibri"/>
                <a:cs typeface="Calibri"/>
                <a:sym typeface="Calibri"/>
              </a:rPr>
              <a:t>First Steps, after Millet</a:t>
            </a:r>
            <a:r>
              <a:rPr lang="it" sz="1600">
                <a:solidFill>
                  <a:srgbClr val="333333"/>
                </a:solidFill>
                <a:latin typeface="Calibri"/>
                <a:ea typeface="Calibri"/>
                <a:cs typeface="Calibri"/>
                <a:sym typeface="Calibri"/>
              </a:rPr>
              <a:t>, 1890, Vincent Van Gogh</a:t>
            </a:r>
            <a:endParaRPr/>
          </a:p>
        </p:txBody>
      </p:sp>
      <p:sp>
        <p:nvSpPr>
          <p:cNvPr id="152" name="Google Shape;152;p31"/>
          <p:cNvSpPr txBox="1"/>
          <p:nvPr/>
        </p:nvSpPr>
        <p:spPr>
          <a:xfrm>
            <a:off x="5433275" y="4485575"/>
            <a:ext cx="3612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t>Fonte prima parte del  testo e immagine </a:t>
            </a:r>
            <a:r>
              <a:rPr lang="it" sz="1000" u="sng">
                <a:solidFill>
                  <a:schemeClr val="hlink"/>
                </a:solidFill>
                <a:hlinkClick r:id="rId4"/>
              </a:rPr>
              <a:t>https://www.metmuseum.org/art/collection/search/436526</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2"/>
          <p:cNvSpPr txBox="1"/>
          <p:nvPr/>
        </p:nvSpPr>
        <p:spPr>
          <a:xfrm>
            <a:off x="5038950" y="3342450"/>
            <a:ext cx="4105200" cy="5232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it"/>
              <a:t>Famiglia di Saltimbanchi</a:t>
            </a:r>
            <a:r>
              <a:rPr b="1" i="0" lang="it" sz="1400" u="none" cap="none" strike="noStrike">
                <a:solidFill>
                  <a:srgbClr val="000000"/>
                </a:solidFill>
                <a:latin typeface="Arial"/>
                <a:ea typeface="Arial"/>
                <a:cs typeface="Arial"/>
                <a:sym typeface="Arial"/>
              </a:rPr>
              <a:t> </a:t>
            </a:r>
            <a:endParaRPr b="1"/>
          </a:p>
          <a:p>
            <a:pPr indent="0" lvl="0" marL="0" marR="0" rtl="0" algn="l">
              <a:lnSpc>
                <a:spcPct val="100000"/>
              </a:lnSpc>
              <a:spcBef>
                <a:spcPts val="0"/>
              </a:spcBef>
              <a:spcAft>
                <a:spcPts val="0"/>
              </a:spcAft>
              <a:buNone/>
            </a:pPr>
            <a:r>
              <a:rPr lang="it"/>
              <a:t>Pablo Picasso</a:t>
            </a:r>
            <a:r>
              <a:rPr b="0" i="0" lang="it" sz="1400" u="none" cap="none" strike="noStrike">
                <a:solidFill>
                  <a:srgbClr val="000000"/>
                </a:solidFill>
                <a:latin typeface="Arial"/>
                <a:ea typeface="Arial"/>
                <a:cs typeface="Arial"/>
                <a:sym typeface="Arial"/>
              </a:rPr>
              <a:t>, 1</a:t>
            </a:r>
            <a:r>
              <a:rPr lang="it"/>
              <a:t>905</a:t>
            </a:r>
            <a:endParaRPr b="1" i="0" sz="1400" u="none" cap="none" strike="noStrike">
              <a:solidFill>
                <a:srgbClr val="000000"/>
              </a:solidFill>
              <a:latin typeface="Arial"/>
              <a:ea typeface="Arial"/>
              <a:cs typeface="Arial"/>
              <a:sym typeface="Arial"/>
            </a:endParaRPr>
          </a:p>
        </p:txBody>
      </p:sp>
      <p:sp>
        <p:nvSpPr>
          <p:cNvPr id="158" name="Google Shape;158;p32"/>
          <p:cNvSpPr txBox="1"/>
          <p:nvPr/>
        </p:nvSpPr>
        <p:spPr>
          <a:xfrm>
            <a:off x="306550" y="276924"/>
            <a:ext cx="33696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it" sz="1700">
                <a:solidFill>
                  <a:schemeClr val="dk1"/>
                </a:solidFill>
                <a:highlight>
                  <a:srgbClr val="FFFFFF"/>
                </a:highlight>
                <a:latin typeface="Calibri"/>
                <a:ea typeface="Calibri"/>
                <a:cs typeface="Calibri"/>
                <a:sym typeface="Calibri"/>
              </a:rPr>
              <a:t>Tutti i personaggi sono differenti, e nonostante siano stati riprodotti come un gruppo, tutti sembrano sconnessi tra loro.</a:t>
            </a:r>
            <a:br>
              <a:rPr lang="it" sz="1700">
                <a:solidFill>
                  <a:schemeClr val="dk1"/>
                </a:solidFill>
                <a:highlight>
                  <a:srgbClr val="FFFFFF"/>
                </a:highlight>
                <a:latin typeface="Calibri"/>
                <a:ea typeface="Calibri"/>
                <a:cs typeface="Calibri"/>
                <a:sym typeface="Calibri"/>
              </a:rPr>
            </a:br>
            <a:r>
              <a:rPr lang="it" sz="1700">
                <a:solidFill>
                  <a:schemeClr val="dk1"/>
                </a:solidFill>
                <a:highlight>
                  <a:srgbClr val="FFFFFF"/>
                </a:highlight>
                <a:latin typeface="Calibri"/>
                <a:ea typeface="Calibri"/>
                <a:cs typeface="Calibri"/>
                <a:sym typeface="Calibri"/>
              </a:rPr>
              <a:t>Questo perché all’epoca i circhi erano formati da gruppi di “emarginati perché diversi” e si ritrovavano quindi a dover formare un surrogato di famiglia tra di loro. Le loro diversità erano spesso l’unica loro fonte di guadagno e dunque il circo dava loro un posto nella società,</a:t>
            </a:r>
            <a:endParaRPr sz="17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None/>
            </a:pPr>
            <a:r>
              <a:rPr lang="it" sz="1700">
                <a:solidFill>
                  <a:schemeClr val="dk1"/>
                </a:solidFill>
                <a:highlight>
                  <a:srgbClr val="FFFFFF"/>
                </a:highlight>
                <a:latin typeface="Calibri"/>
                <a:ea typeface="Calibri"/>
                <a:cs typeface="Calibri"/>
                <a:sym typeface="Calibri"/>
              </a:rPr>
              <a:t>e una “famiglia”.</a:t>
            </a:r>
            <a:endParaRPr sz="1700">
              <a:solidFill>
                <a:schemeClr val="dk1"/>
              </a:solidFill>
              <a:highlight>
                <a:srgbClr val="FFFFFF"/>
              </a:highlight>
              <a:latin typeface="Calibri"/>
              <a:ea typeface="Calibri"/>
              <a:cs typeface="Calibri"/>
              <a:sym typeface="Calibri"/>
            </a:endParaRPr>
          </a:p>
        </p:txBody>
      </p:sp>
      <p:sp>
        <p:nvSpPr>
          <p:cNvPr id="159" name="Google Shape;159;p32"/>
          <p:cNvSpPr txBox="1"/>
          <p:nvPr/>
        </p:nvSpPr>
        <p:spPr>
          <a:xfrm>
            <a:off x="5094607" y="4837193"/>
            <a:ext cx="3843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it" sz="900"/>
              <a:t>Fonte: </a:t>
            </a:r>
            <a:r>
              <a:rPr lang="it" sz="900" u="sng">
                <a:solidFill>
                  <a:schemeClr val="hlink"/>
                </a:solidFill>
                <a:hlinkClick r:id="rId3"/>
              </a:rPr>
              <a:t>https://www.arteworld.it/famiglia-di-saltimbanchi-picasso-analisi/ </a:t>
            </a:r>
            <a:endParaRPr b="0" i="0" sz="900" u="none" cap="none" strike="noStrike">
              <a:solidFill>
                <a:srgbClr val="000000"/>
              </a:solidFill>
              <a:latin typeface="Arial"/>
              <a:ea typeface="Arial"/>
              <a:cs typeface="Arial"/>
              <a:sym typeface="Arial"/>
            </a:endParaRPr>
          </a:p>
        </p:txBody>
      </p:sp>
      <p:pic>
        <p:nvPicPr>
          <p:cNvPr id="160" name="Google Shape;160;p32"/>
          <p:cNvPicPr preferRelativeResize="0"/>
          <p:nvPr/>
        </p:nvPicPr>
        <p:blipFill>
          <a:blip r:embed="rId4">
            <a:alphaModFix/>
          </a:blip>
          <a:stretch>
            <a:fillRect/>
          </a:stretch>
        </p:blipFill>
        <p:spPr>
          <a:xfrm>
            <a:off x="5038950" y="276925"/>
            <a:ext cx="3766125" cy="2950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3"/>
          <p:cNvSpPr txBox="1"/>
          <p:nvPr>
            <p:ph type="title"/>
          </p:nvPr>
        </p:nvSpPr>
        <p:spPr>
          <a:xfrm>
            <a:off x="4179650" y="558300"/>
            <a:ext cx="4066800" cy="402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b="1" sz="1600"/>
          </a:p>
          <a:p>
            <a:pPr indent="0" lvl="0" marL="0" rtl="0" algn="l">
              <a:spcBef>
                <a:spcPts val="0"/>
              </a:spcBef>
              <a:spcAft>
                <a:spcPts val="0"/>
              </a:spcAft>
              <a:buSzPts val="990"/>
              <a:buNone/>
            </a:pPr>
            <a:r>
              <a:rPr lang="it" sz="1600">
                <a:latin typeface="Calibri"/>
                <a:ea typeface="Calibri"/>
                <a:cs typeface="Calibri"/>
                <a:sym typeface="Calibri"/>
              </a:rPr>
              <a:t>La Famiglia Addams è composta da vari personaggi creati da Charles Addams nel 1938, inizialmente protagonisti di vignette che nel tempo hanno ispirato serie tv e film.</a:t>
            </a:r>
            <a:endParaRPr sz="1600">
              <a:latin typeface="Calibri"/>
              <a:ea typeface="Calibri"/>
              <a:cs typeface="Calibri"/>
              <a:sym typeface="Calibri"/>
            </a:endParaRPr>
          </a:p>
          <a:p>
            <a:pPr indent="0" lvl="0" marL="0" rtl="0" algn="l">
              <a:spcBef>
                <a:spcPts val="0"/>
              </a:spcBef>
              <a:spcAft>
                <a:spcPts val="0"/>
              </a:spcAft>
              <a:buSzPts val="990"/>
              <a:buNone/>
            </a:pPr>
            <a:r>
              <a:t/>
            </a:r>
            <a:endParaRPr sz="1600">
              <a:latin typeface="Calibri"/>
              <a:ea typeface="Calibri"/>
              <a:cs typeface="Calibri"/>
              <a:sym typeface="Calibri"/>
            </a:endParaRPr>
          </a:p>
          <a:p>
            <a:pPr indent="0" lvl="0" marL="0" rtl="0" algn="l">
              <a:spcBef>
                <a:spcPts val="0"/>
              </a:spcBef>
              <a:spcAft>
                <a:spcPts val="0"/>
              </a:spcAft>
              <a:buSzPts val="990"/>
              <a:buNone/>
            </a:pPr>
            <a:r>
              <a:rPr lang="it" sz="1600">
                <a:latin typeface="Calibri"/>
                <a:ea typeface="Calibri"/>
                <a:cs typeface="Calibri"/>
                <a:sym typeface="Calibri"/>
              </a:rPr>
              <a:t>Questa è una delle prime famiglie del piccolo schermo che si discosta dall’idea della classica famiglia, infatti il maggiordomo è una specie di “Frankestein”, il cugino IT è un ammasso di capelli senza un volto, “Mano” (che è proprio una mano) è il loro animale domestico e l’intera famiglia è alquanto tetra, anche se  viene sempre dipinta come una famiglia cordiale e accogliente con i visitatori.</a:t>
            </a:r>
            <a:endParaRPr sz="1600">
              <a:latin typeface="Calibri"/>
              <a:ea typeface="Calibri"/>
              <a:cs typeface="Calibri"/>
              <a:sym typeface="Calibri"/>
            </a:endParaRPr>
          </a:p>
          <a:p>
            <a:pPr indent="0" lvl="0" marL="0" rtl="0" algn="l">
              <a:spcBef>
                <a:spcPts val="0"/>
              </a:spcBef>
              <a:spcAft>
                <a:spcPts val="0"/>
              </a:spcAft>
              <a:buSzPts val="990"/>
              <a:buNone/>
            </a:pPr>
            <a:r>
              <a:t/>
            </a:r>
            <a:endParaRPr sz="1600"/>
          </a:p>
          <a:p>
            <a:pPr indent="0" lvl="0" marL="0" rtl="0" algn="l">
              <a:spcBef>
                <a:spcPts val="0"/>
              </a:spcBef>
              <a:spcAft>
                <a:spcPts val="0"/>
              </a:spcAft>
              <a:buSzPts val="990"/>
              <a:buNone/>
            </a:pPr>
            <a:r>
              <a:t/>
            </a:r>
            <a:endParaRPr sz="1400"/>
          </a:p>
        </p:txBody>
      </p:sp>
      <p:pic>
        <p:nvPicPr>
          <p:cNvPr id="166" name="Google Shape;166;p33"/>
          <p:cNvPicPr preferRelativeResize="0"/>
          <p:nvPr/>
        </p:nvPicPr>
        <p:blipFill>
          <a:blip r:embed="rId3">
            <a:alphaModFix/>
          </a:blip>
          <a:stretch>
            <a:fillRect/>
          </a:stretch>
        </p:blipFill>
        <p:spPr>
          <a:xfrm>
            <a:off x="152400" y="152400"/>
            <a:ext cx="3493235" cy="4432799"/>
          </a:xfrm>
          <a:prstGeom prst="rect">
            <a:avLst/>
          </a:prstGeom>
          <a:noFill/>
          <a:ln>
            <a:noFill/>
          </a:ln>
        </p:spPr>
      </p:pic>
      <p:sp>
        <p:nvSpPr>
          <p:cNvPr id="167" name="Google Shape;167;p33"/>
          <p:cNvSpPr txBox="1"/>
          <p:nvPr/>
        </p:nvSpPr>
        <p:spPr>
          <a:xfrm>
            <a:off x="4099075" y="4585200"/>
            <a:ext cx="489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t>Fonte testo e foto:</a:t>
            </a:r>
            <a:endParaRPr sz="1000"/>
          </a:p>
          <a:p>
            <a:pPr indent="0" lvl="0" marL="0" rtl="0" algn="l">
              <a:spcBef>
                <a:spcPts val="0"/>
              </a:spcBef>
              <a:spcAft>
                <a:spcPts val="0"/>
              </a:spcAft>
              <a:buNone/>
            </a:pPr>
            <a:r>
              <a:rPr lang="it" sz="1000" u="sng">
                <a:solidFill>
                  <a:schemeClr val="hlink"/>
                </a:solidFill>
                <a:hlinkClick r:id="rId4"/>
              </a:rPr>
              <a:t>https://it.wikipedia.org/wiki/La_famiglia_Addams</a:t>
            </a:r>
            <a:endParaRPr sz="1000">
              <a:solidFill>
                <a:schemeClr val="dk1"/>
              </a:solidFill>
            </a:endParaRPr>
          </a:p>
        </p:txBody>
      </p:sp>
      <p:sp>
        <p:nvSpPr>
          <p:cNvPr id="168" name="Google Shape;168;p33"/>
          <p:cNvSpPr txBox="1"/>
          <p:nvPr/>
        </p:nvSpPr>
        <p:spPr>
          <a:xfrm>
            <a:off x="0" y="4729025"/>
            <a:ext cx="3956400" cy="3540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chemeClr val="dk1"/>
                </a:solidFill>
              </a:rPr>
              <a:t>La </a:t>
            </a:r>
            <a:r>
              <a:rPr b="1" lang="it" sz="1100">
                <a:solidFill>
                  <a:schemeClr val="dk1"/>
                </a:solidFill>
              </a:rPr>
              <a:t>Famiglia Addams</a:t>
            </a:r>
            <a:r>
              <a:rPr lang="it" sz="1100">
                <a:solidFill>
                  <a:schemeClr val="dk1"/>
                </a:solidFill>
              </a:rPr>
              <a:t> nella serie televisiva degli anni ‘60</a:t>
            </a:r>
            <a:endParaRPr sz="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