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0" r:id="rId6"/>
    <p:sldId id="265" r:id="rId7"/>
    <p:sldId id="271" r:id="rId8"/>
    <p:sldId id="268" r:id="rId9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90B90A-F7C1-4BF3-BC7C-B7431AE29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264651-4C9C-43A3-9878-1FEB69924A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FFB1-D345-48A4-A0FB-DEF7C3AD166A}" type="datetime1">
              <a:rPr lang="it-IT" smtClean="0"/>
              <a:t>02/12/2021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B10F24-4646-490B-AB6D-EF3A3B1C4B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23277F-B8F0-4188-B76E-50DF5652E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C560-A4B1-4B9E-82D4-065EE48C87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5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97BC-9B51-472D-A14F-31F76CFE01E0}" type="datetime1">
              <a:rPr lang="it-IT" smtClean="0"/>
              <a:pPr/>
              <a:t>02/12/2021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9E391-5BBC-45FF-9026-00C83E36358B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9705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65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75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33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70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E391-5BBC-45FF-9026-00C83E3635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1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51701-7102-42EC-89C6-8B21CFE16B95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5B48A-3C76-4840-98D9-EC3AB17EC18A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A1730-B5C8-40E9-ADF1-E4C521A64A09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8C58D7-3240-4DAC-8D9C-E7F7DAD41124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3" name="Connettore diritto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24BF1B-7078-4842-BE51-BDA9FE806B2D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9F7AE-0CCC-4C47-B729-87D4F7EE750A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5" name="Connettore diritto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6CA84-50D2-4960-92B8-2F51F8B3B334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9" name="Connettore diritto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99450-9777-43CF-856E-D77C86C9B071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18416-3D43-4F4C-AD83-DA048C197462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7C711-29F5-4552-B570-EA19B71DA129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7" name="Connettore diritto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ttango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D816B8A-53D9-421A-A0C1-6EAA248357E4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1" name="Connettore dirit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D992D70-EE43-49AB-90CF-2C7C6BEEA771}" type="datetime1">
              <a:rPr lang="it-IT" noProof="0" smtClean="0"/>
              <a:t>02/12/2021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ovanorme.salute.gov.it/norme/dettaglioAtto?id=223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0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90" y="1474969"/>
            <a:ext cx="3483971" cy="1868760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/>
              <a:t>L’INTERRUZIONE VOLONTARIA DI GRAVIDANZA        in </a:t>
            </a:r>
            <a:r>
              <a:rPr lang="it-IT" sz="2800" dirty="0" err="1"/>
              <a:t>italia</a:t>
            </a:r>
            <a:endParaRPr lang="it-IT" sz="2800" dirty="0"/>
          </a:p>
        </p:txBody>
      </p:sp>
      <p:cxnSp>
        <p:nvCxnSpPr>
          <p:cNvPr id="55" name="Straight Connector 44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6" name="Group 46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testo, edificio, esterni, segnale&#10;&#10;Descrizione generata automaticamente">
            <a:extLst>
              <a:ext uri="{FF2B5EF4-FFF2-40B4-BE49-F238E27FC236}">
                <a16:creationId xmlns:a16="http://schemas.microsoft.com/office/drawing/2014/main" id="{C3ADA7E0-3A85-47B4-BFED-B260F867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001" y="1132999"/>
            <a:ext cx="5759669" cy="38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tangolo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ttangolo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olo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094" y="2070858"/>
            <a:ext cx="4231919" cy="44270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it-IT" sz="2800" b="0" i="0" dirty="0">
                <a:effectLst/>
                <a:latin typeface="Abadi" panose="020B0604020104020204" pitchFamily="34" charset="0"/>
              </a:rPr>
              <a:t>In Italia l’interruzione </a:t>
            </a:r>
            <a:r>
              <a:rPr lang="it-IT" sz="2800" b="0" i="0" dirty="0" err="1">
                <a:effectLst/>
                <a:latin typeface="Abadi" panose="020B0604020104020204" pitchFamily="34" charset="0"/>
              </a:rPr>
              <a:t>e’</a:t>
            </a:r>
            <a:r>
              <a:rPr lang="it-IT" sz="2800" b="0" i="0" dirty="0">
                <a:effectLst/>
                <a:latin typeface="Abadi" panose="020B0604020104020204" pitchFamily="34" charset="0"/>
              </a:rPr>
              <a:t> concessa volontaria di gravidanza entro i primi 90 giorni di gestazione per motivi di salute, economici, sociali o familiari. </a:t>
            </a:r>
            <a:endParaRPr lang="it-IT" sz="2800" dirty="0">
              <a:latin typeface="Abadi" panose="020B0604020104020204" pitchFamily="34" charset="0"/>
            </a:endParaRP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88" name="Rettangolo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pic>
        <p:nvPicPr>
          <p:cNvPr id="90" name="Immagine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21D76F33-0388-4416-9E9E-3470D04F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55" y="1821875"/>
            <a:ext cx="5115024" cy="25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ttangolo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Rettangolo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cxnSp>
        <p:nvCxnSpPr>
          <p:cNvPr id="27" name="Connettore diritto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olo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it-IT" dirty="0"/>
          </a:p>
        </p:txBody>
      </p:sp>
      <p:pic>
        <p:nvPicPr>
          <p:cNvPr id="29" name="Immagin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Connettore diritto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71389982-CAFA-4205-85C8-F7F3FCED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09" y="804519"/>
            <a:ext cx="10040246" cy="1785323"/>
          </a:xfrm>
        </p:spPr>
        <p:txBody>
          <a:bodyPr>
            <a:normAutofit/>
          </a:bodyPr>
          <a:lstStyle/>
          <a:p>
            <a:r>
              <a:rPr lang="it-IT" sz="3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Dal 1978 questo intervento è regolamentato dalla </a:t>
            </a:r>
            <a:r>
              <a:rPr lang="it-IT" sz="3600" b="0" i="0" u="none" strike="noStrike" dirty="0">
                <a:solidFill>
                  <a:srgbClr val="0066CC"/>
                </a:solidFill>
                <a:effectLst/>
                <a:latin typeface="Titillium Web" panose="00000500000000000000" pitchFamily="2" charset="0"/>
                <a:hlinkClick r:id="rId4" tooltip="apre nuova finestra sito Trovanorme"/>
              </a:rPr>
              <a:t>Legge 194/78</a:t>
            </a:r>
            <a:endParaRPr lang="it-IT" sz="3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EC85CE-6DD7-4E6F-AFFC-E6ABA807F787}"/>
              </a:ext>
            </a:extLst>
          </p:cNvPr>
          <p:cNvSpPr txBox="1"/>
          <p:nvPr/>
        </p:nvSpPr>
        <p:spPr>
          <a:xfrm>
            <a:off x="590373" y="3046948"/>
            <a:ext cx="1088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Obiettivo primario della legge è la tutela sociale della maternità e la prevenzione dell’aborto attraverso la rete dei consultori familiari, un obiettivo che si intende perseguire nell’ambito delle politiche di tutela della salute delle donne.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tango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6" y="586929"/>
            <a:ext cx="2734307" cy="11438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it-IT" sz="2400" dirty="0"/>
              <a:t>ESISTONO DUE TIPI  DI ABORTO VOLONTARIO 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FC63B0-C95E-4A3B-95F0-B96DFCDEE859}"/>
              </a:ext>
            </a:extLst>
          </p:cNvPr>
          <p:cNvSpPr txBox="1"/>
          <p:nvPr/>
        </p:nvSpPr>
        <p:spPr>
          <a:xfrm>
            <a:off x="1859766" y="1228710"/>
            <a:ext cx="727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METODO FARMACOLOGICO</a:t>
            </a:r>
          </a:p>
        </p:txBody>
      </p:sp>
      <p:pic>
        <p:nvPicPr>
          <p:cNvPr id="1026" name="Picture 2" descr="pillola abortiva Ru486">
            <a:extLst>
              <a:ext uri="{FF2B5EF4-FFF2-40B4-BE49-F238E27FC236}">
                <a16:creationId xmlns:a16="http://schemas.microsoft.com/office/drawing/2014/main" id="{F2C2F40B-2471-4480-975B-C40DFC62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0" y="1836307"/>
            <a:ext cx="4120054" cy="29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694366-BD38-4BF9-84BD-670AB243C1AE}"/>
              </a:ext>
            </a:extLst>
          </p:cNvPr>
          <p:cNvSpPr txBox="1"/>
          <p:nvPr/>
        </p:nvSpPr>
        <p:spPr>
          <a:xfrm>
            <a:off x="8345214" y="2019477"/>
            <a:ext cx="37101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1C2024"/>
                </a:solidFill>
                <a:latin typeface="Titillium Web" panose="00000500000000000000" pitchFamily="2" charset="0"/>
              </a:rPr>
              <a:t>S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i basa sull'assunzione di almeno due principi attivi diversi, il </a:t>
            </a:r>
            <a:r>
              <a:rPr lang="it-IT" sz="1600" b="0" i="1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mifepristone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 (meglio conosciuto col nome di RU486) e una prostaglandina, a distanza di 48 ore l'uno dall'altro.</a:t>
            </a:r>
          </a:p>
          <a:p>
            <a:pPr algn="l"/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MODALIA’: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fino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 a 63 giorni pari a </a:t>
            </a:r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9 settimane compiute di età gestazionale</a:t>
            </a:r>
            <a:endParaRPr lang="it-IT" sz="1600" b="0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presso strutture ambulatoriali pubbliche 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adeguatamente attrezzate, funzionalmente collegate all’ospedale ed autorizzate dalla Regione, nonché </a:t>
            </a:r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consultori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, oppure </a:t>
            </a:r>
            <a:r>
              <a:rPr lang="it-IT" sz="1600" b="1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day hospital</a:t>
            </a:r>
            <a:r>
              <a:rPr lang="it-IT" sz="1600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52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tango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6" y="586929"/>
            <a:ext cx="2734307" cy="11438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it-IT" sz="2400" dirty="0"/>
              <a:t>ESISTONO DUE TIPI  DI ABORTO VOLONTARIO 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dirty="0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FC63B0-C95E-4A3B-95F0-B96DFCDEE859}"/>
              </a:ext>
            </a:extLst>
          </p:cNvPr>
          <p:cNvSpPr txBox="1"/>
          <p:nvPr/>
        </p:nvSpPr>
        <p:spPr>
          <a:xfrm>
            <a:off x="2053803" y="1158213"/>
            <a:ext cx="470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METODO CHIRURGICO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0F3D1C-A00E-4E62-8951-7EBA9A0CA35E}"/>
              </a:ext>
            </a:extLst>
          </p:cNvPr>
          <p:cNvSpPr txBox="1"/>
          <p:nvPr/>
        </p:nvSpPr>
        <p:spPr>
          <a:xfrm>
            <a:off x="8460828" y="2019476"/>
            <a:ext cx="3499944" cy="368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Anche se negli ultimi anni le donne ricorrono sempre più spesso al metodo farmacologico, l'interruzione di gravidanza, attraverso il metodo chirurgico, resta comunque molto praticata.</a:t>
            </a:r>
            <a:br>
              <a:rPr lang="it-IT" dirty="0"/>
            </a:br>
            <a:r>
              <a:rPr lang="it-IT" b="0" i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L'intervento può essere effettuato, in anestesia generale o locale, presso le strutture pubbliche del Servizio sanitario nazionale e le strutture private convenzionate e autorizzate dalle Regioni.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57B4355-1C6A-4AEF-84EC-D41A7D1AF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167" y="1785938"/>
            <a:ext cx="4381499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ABB37-1599-4AE8-818C-82E84CA93D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Raccolta - Progetti creativi</Template>
  <TotalTime>88</TotalTime>
  <Words>227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Abadi</vt:lpstr>
      <vt:lpstr>Arial</vt:lpstr>
      <vt:lpstr>Calibri</vt:lpstr>
      <vt:lpstr>Gill Sans MT</vt:lpstr>
      <vt:lpstr>Titillium Web</vt:lpstr>
      <vt:lpstr>Galleria</vt:lpstr>
      <vt:lpstr>L’INTERRUZIONE VOLONTARIA DI GRAVIDANZA        in italia</vt:lpstr>
      <vt:lpstr>In Italia l’interruzione e’ concessa volontaria di gravidanza entro i primi 90 giorni di gestazione per motivi di salute, economici, sociali o familiari. </vt:lpstr>
      <vt:lpstr>Dal 1978 questo intervento è regolamentato dalla Legge 194/78</vt:lpstr>
      <vt:lpstr>ESISTONO DUE TIPI  DI ABORTO VOLONTARIO </vt:lpstr>
      <vt:lpstr>ESISTONO DUE TIPI  DI ABORTO VOLONTARIO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L’INTERRUZIONE VOLONTARIA DI GRAVIDANZA        in italia</dc:title>
  <dc:creator>Sofia Maglio</dc:creator>
  <cp:lastModifiedBy>Sofia Maglio</cp:lastModifiedBy>
  <cp:revision>1</cp:revision>
  <dcterms:created xsi:type="dcterms:W3CDTF">2021-12-02T13:50:43Z</dcterms:created>
  <dcterms:modified xsi:type="dcterms:W3CDTF">2021-12-02T15:19:08Z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