
<file path=[Content_Types].xml><?xml version="1.0" encoding="utf-8"?>
<Types xmlns="http://schemas.openxmlformats.org/package/2006/content-types">
  <Default ContentType="image/jpeg" Extension="jpg"/>
  <Default ContentType="video/mp4" Extension="mp4"/>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tags+xml" PartName="/ppt/tags/tag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Lst>
  <p:sldSz cy="6858000" cx="12192000"/>
  <p:notesSz cx="6858000" cy="9144000"/>
  <p:custDataLst>
    <p:tags r:id="rId10"/>
  </p:custDataLst>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10" Type="http://schemas.openxmlformats.org/officeDocument/2006/relationships/tags" Target="tags/tag1.xml"/><Relationship Id="rId9" Type="http://schemas.openxmlformats.org/officeDocument/2006/relationships/slide" Target="slides/slide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2EBC467-ABD9-4FC9-BEBA-09E30A63E0EC}" type="datetimeFigureOut">
              <a:rPr lang="it-IT" smtClean="0"/>
              <a:t>02/12/2022</a:t>
            </a:fld>
            <a:endParaRPr lang="it-IT"/>
          </a:p>
        </p:txBody>
      </p:sp>
      <p:sp>
        <p:nvSpPr>
          <p:cNvPr id="5" name="Footer Placeholder 4"/>
          <p:cNvSpPr>
            <a:spLocks noGrp="1"/>
          </p:cNvSpPr>
          <p:nvPr>
            <p:ph type="ftr" sz="quarter" idx="11"/>
          </p:nvPr>
        </p:nvSpPr>
        <p:spPr>
          <a:xfrm>
            <a:off x="2416500" y="329307"/>
            <a:ext cx="4973915" cy="309201"/>
          </a:xfrm>
        </p:spPr>
        <p:txBody>
          <a:bodyPr/>
          <a:lstStyle/>
          <a:p>
            <a:endParaRPr lang="it-IT"/>
          </a:p>
        </p:txBody>
      </p:sp>
      <p:sp>
        <p:nvSpPr>
          <p:cNvPr id="6" name="Slide Number Placeholder 5"/>
          <p:cNvSpPr>
            <a:spLocks noGrp="1"/>
          </p:cNvSpPr>
          <p:nvPr>
            <p:ph type="sldNum" sz="quarter" idx="12"/>
          </p:nvPr>
        </p:nvSpPr>
        <p:spPr>
          <a:xfrm>
            <a:off x="1437664" y="798973"/>
            <a:ext cx="811019" cy="503578"/>
          </a:xfrm>
        </p:spPr>
        <p:txBody>
          <a:bodyPr/>
          <a:lstStyle/>
          <a:p>
            <a:fld id="{7E3D1B01-5EBB-4777-BC01-BD06E87AC716}" type="slidenum">
              <a:rPr lang="it-IT" smtClean="0"/>
              <a:t>‹N›</a:t>
            </a:fld>
            <a:endParaRPr lang="it-I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125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EBC467-ABD9-4FC9-BEBA-09E30A63E0EC}"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3D1B01-5EBB-4777-BC01-BD06E87AC716}" type="slidenum">
              <a:rPr lang="it-IT" smtClean="0"/>
              <a:t>‹N›</a:t>
            </a:fld>
            <a:endParaRPr lang="it-I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228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EBC467-ABD9-4FC9-BEBA-09E30A63E0EC}"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3D1B01-5EBB-4777-BC01-BD06E87AC716}" type="slidenum">
              <a:rPr lang="it-IT" smtClean="0"/>
              <a:t>‹N›</a:t>
            </a:fld>
            <a:endParaRPr lang="it-I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65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EBC467-ABD9-4FC9-BEBA-09E30A63E0EC}"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3D1B01-5EBB-4777-BC01-BD06E87AC716}" type="slidenum">
              <a:rPr lang="it-IT" smtClean="0"/>
              <a:t>‹N›</a:t>
            </a:fld>
            <a:endParaRPr lang="it-I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207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EBC467-ABD9-4FC9-BEBA-09E30A63E0EC}"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E3D1B01-5EBB-4777-BC01-BD06E87AC716}" type="slidenum">
              <a:rPr lang="it-IT" smtClean="0"/>
              <a:t>‹N›</a:t>
            </a:fld>
            <a:endParaRPr lang="it-I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660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2EBC467-ABD9-4FC9-BEBA-09E30A63E0EC}" type="datetimeFigureOut">
              <a:rPr lang="it-IT" smtClean="0"/>
              <a:t>02/12/2022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E3D1B01-5EBB-4777-BC01-BD06E87AC716}" type="slidenum">
              <a:rPr lang="it-IT" smtClean="0"/>
              <a:t>‹N›</a:t>
            </a:fld>
            <a:endParaRPr lang="it-I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133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2EBC467-ABD9-4FC9-BEBA-09E30A63E0EC}" type="datetimeFigureOut">
              <a:rPr lang="it-IT" smtClean="0"/>
              <a:t>02/12/2022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E3D1B01-5EBB-4777-BC01-BD06E87AC716}" type="slidenum">
              <a:rPr lang="it-IT" smtClean="0"/>
              <a:t>‹N›</a:t>
            </a:fld>
            <a:endParaRPr lang="it-I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138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2EBC467-ABD9-4FC9-BEBA-09E30A63E0EC}" type="datetimeFigureOut">
              <a:rPr lang="it-IT" smtClean="0"/>
              <a:t>02/12/2022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E3D1B01-5EBB-4777-BC01-BD06E87AC716}" type="slidenum">
              <a:rPr lang="it-IT" smtClean="0"/>
              <a:t>‹N›</a:t>
            </a:fld>
            <a:endParaRPr lang="it-I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509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BC467-ABD9-4FC9-BEBA-09E30A63E0EC}" type="datetimeFigureOut">
              <a:rPr lang="it-IT" smtClean="0"/>
              <a:t>02/12/2022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E3D1B01-5EBB-4777-BC01-BD06E87AC716}" type="slidenum">
              <a:rPr lang="it-IT" smtClean="0"/>
              <a:t>‹N›</a:t>
            </a:fld>
            <a:endParaRPr lang="it-IT"/>
          </a:p>
        </p:txBody>
      </p:sp>
    </p:spTree>
    <p:extLst>
      <p:ext uri="{BB962C8B-B14F-4D97-AF65-F5344CB8AC3E}">
        <p14:creationId xmlns:p14="http://schemas.microsoft.com/office/powerpoint/2010/main" val="69218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EBC467-ABD9-4FC9-BEBA-09E30A63E0EC}" type="datetimeFigureOut">
              <a:rPr lang="it-IT" smtClean="0"/>
              <a:t>02/12/2022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E3D1B01-5EBB-4777-BC01-BD06E87AC716}" type="slidenum">
              <a:rPr lang="it-IT" smtClean="0"/>
              <a:t>‹N›</a:t>
            </a:fld>
            <a:endParaRPr lang="it-I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738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EBC467-ABD9-4FC9-BEBA-09E30A63E0EC}" type="datetimeFigureOut">
              <a:rPr lang="it-IT" smtClean="0"/>
              <a:t>02/12/2022</a:t>
            </a:fld>
            <a:endParaRPr lang="it-IT"/>
          </a:p>
        </p:txBody>
      </p:sp>
      <p:sp>
        <p:nvSpPr>
          <p:cNvPr id="6" name="Footer Placeholder 5"/>
          <p:cNvSpPr>
            <a:spLocks noGrp="1"/>
          </p:cNvSpPr>
          <p:nvPr>
            <p:ph type="ftr" sz="quarter" idx="11"/>
          </p:nvPr>
        </p:nvSpPr>
        <p:spPr>
          <a:xfrm>
            <a:off x="1447382" y="318640"/>
            <a:ext cx="5541004" cy="320931"/>
          </a:xfrm>
        </p:spPr>
        <p:txBody>
          <a:bodyPr/>
          <a:lstStyle/>
          <a:p>
            <a:endParaRPr lang="it-IT"/>
          </a:p>
        </p:txBody>
      </p:sp>
      <p:sp>
        <p:nvSpPr>
          <p:cNvPr id="7" name="Slide Number Placeholder 6"/>
          <p:cNvSpPr>
            <a:spLocks noGrp="1"/>
          </p:cNvSpPr>
          <p:nvPr>
            <p:ph type="sldNum" sz="quarter" idx="12"/>
          </p:nvPr>
        </p:nvSpPr>
        <p:spPr/>
        <p:txBody>
          <a:bodyPr/>
          <a:lstStyle/>
          <a:p>
            <a:fld id="{7E3D1B01-5EBB-4777-BC01-BD06E87AC716}" type="slidenum">
              <a:rPr lang="it-IT" smtClean="0"/>
              <a:t>‹N›</a:t>
            </a:fld>
            <a:endParaRPr lang="it-I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811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EBC467-ABD9-4FC9-BEBA-09E30A63E0EC}" type="datetimeFigureOut">
              <a:rPr lang="it-IT" smtClean="0"/>
              <a:t>02/12/2022</a:t>
            </a:fld>
            <a:endParaRPr lang="it-I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E3D1B01-5EBB-4777-BC01-BD06E87AC716}" type="slidenum">
              <a:rPr lang="it-IT" smtClean="0"/>
              <a:t>‹N›</a:t>
            </a:fld>
            <a:endParaRPr lang="it-I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119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DDF9EA-7361-0F20-EE15-90EB686A2C59}"/>
              </a:ext>
            </a:extLst>
          </p:cNvPr>
          <p:cNvSpPr>
            <a:spLocks noGrp="1"/>
          </p:cNvSpPr>
          <p:nvPr>
            <p:ph type="ctrTitle"/>
          </p:nvPr>
        </p:nvSpPr>
        <p:spPr/>
        <p:txBody>
          <a:bodyPr/>
          <a:lstStyle/>
          <a:p>
            <a:r>
              <a:rPr lang="it-IT" dirty="0"/>
              <a:t>Il gelsomino notturno </a:t>
            </a:r>
          </a:p>
        </p:txBody>
      </p:sp>
      <p:sp>
        <p:nvSpPr>
          <p:cNvPr id="3" name="Sottotitolo 2">
            <a:extLst>
              <a:ext uri="{FF2B5EF4-FFF2-40B4-BE49-F238E27FC236}">
                <a16:creationId xmlns:a16="http://schemas.microsoft.com/office/drawing/2014/main" id="{B67C7E1F-E996-7D36-8A0E-3127D503D21C}"/>
              </a:ext>
            </a:extLst>
          </p:cNvPr>
          <p:cNvSpPr>
            <a:spLocks noGrp="1"/>
          </p:cNvSpPr>
          <p:nvPr>
            <p:ph type="subTitle" idx="1"/>
          </p:nvPr>
        </p:nvSpPr>
        <p:spPr/>
        <p:txBody>
          <a:bodyPr/>
          <a:lstStyle/>
          <a:p>
            <a:r>
              <a:rPr lang="it-IT" dirty="0"/>
              <a:t>Pascoli nel nostro museo virtuale </a:t>
            </a:r>
          </a:p>
        </p:txBody>
      </p:sp>
    </p:spTree>
    <p:extLst>
      <p:ext uri="{BB962C8B-B14F-4D97-AF65-F5344CB8AC3E}">
        <p14:creationId xmlns:p14="http://schemas.microsoft.com/office/powerpoint/2010/main" val="119414649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title"/>
          </p:nvPr>
        </p:nvSpPr>
        <p:spPr>
          <a:xfrm>
            <a:off x="1444671" y="798973"/>
            <a:ext cx="3273000" cy="22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it-IT"/>
              <a:t>NOTTE DI LUNA</a:t>
            </a:r>
            <a:endParaRPr/>
          </a:p>
        </p:txBody>
      </p:sp>
      <p:pic>
        <p:nvPicPr>
          <p:cNvPr id="39" name="Google Shape;39;p1"/>
          <p:cNvPicPr preferRelativeResize="0"/>
          <p:nvPr>
            <p:ph idx="1" type="body"/>
          </p:nvPr>
        </p:nvPicPr>
        <p:blipFill rotWithShape="1">
          <a:blip r:embed="rId2">
            <a:alphaModFix/>
          </a:blip>
          <a:srcRect b="0" l="0" r="0" t="0"/>
          <a:stretch/>
        </p:blipFill>
        <p:spPr>
          <a:xfrm>
            <a:off x="6615906" y="798973"/>
            <a:ext cx="3882900" cy="4659300"/>
          </a:xfrm>
          <a:prstGeom prst="rect">
            <a:avLst/>
          </a:prstGeom>
          <a:noFill/>
          <a:ln>
            <a:noFill/>
          </a:ln>
        </p:spPr>
      </p:pic>
      <p:sp>
        <p:nvSpPr>
          <p:cNvPr id="40" name="Google Shape;40;p1"/>
          <p:cNvSpPr txBox="1"/>
          <p:nvPr>
            <p:ph idx="2" type="body"/>
          </p:nvPr>
        </p:nvSpPr>
        <p:spPr>
          <a:xfrm>
            <a:off x="1444671" y="3205491"/>
            <a:ext cx="3275100" cy="22482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20000"/>
              </a:lnSpc>
              <a:spcBef>
                <a:spcPts val="0"/>
              </a:spcBef>
              <a:spcAft>
                <a:spcPts val="0"/>
              </a:spcAft>
              <a:buSzPct val="100000"/>
              <a:buNone/>
            </a:pPr>
            <a:r>
              <a:rPr lang="it-IT"/>
              <a:t>L'opera "Notte stellata" di Vincent van Gogh è per eccellenza l'emblema della  notte, una rappresentazione personale della realtà, interiorizzata e rivisitata. Ho deciso di «rubarne» un frammento e di renderlo mio, in un'interpretazione giocosa, morbida e gustosa.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5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41752D-C770-338A-0D04-BB56C6FB6DFE}"/>
              </a:ext>
            </a:extLst>
          </p:cNvPr>
          <p:cNvSpPr>
            <a:spLocks noGrp="1"/>
          </p:cNvSpPr>
          <p:nvPr>
            <p:ph type="title"/>
          </p:nvPr>
        </p:nvSpPr>
        <p:spPr/>
        <p:txBody>
          <a:bodyPr/>
          <a:lstStyle/>
          <a:p>
            <a:r>
              <a:rPr lang="it-IT" dirty="0"/>
              <a:t>Il solitario su un mare di pensieri</a:t>
            </a:r>
          </a:p>
        </p:txBody>
      </p:sp>
      <p:pic>
        <p:nvPicPr>
          <p:cNvPr id="5" name="GiuliaGalli">
            <a:hlinkClick r:id="" action="ppaction://media"/>
            <a:extLst>
              <a:ext uri="{FF2B5EF4-FFF2-40B4-BE49-F238E27FC236}">
                <a16:creationId xmlns:a16="http://schemas.microsoft.com/office/drawing/2014/main" id="{716590EB-D9B7-645F-790E-71B55C26A92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923881" y="794360"/>
            <a:ext cx="3409950" cy="4659312"/>
          </a:xfrm>
        </p:spPr>
      </p:pic>
      <p:sp>
        <p:nvSpPr>
          <p:cNvPr id="4" name="Segnaposto testo 3">
            <a:extLst>
              <a:ext uri="{FF2B5EF4-FFF2-40B4-BE49-F238E27FC236}">
                <a16:creationId xmlns:a16="http://schemas.microsoft.com/office/drawing/2014/main" id="{99F2D099-233F-803C-5643-24BF9C9A8AED}"/>
              </a:ext>
            </a:extLst>
          </p:cNvPr>
          <p:cNvSpPr>
            <a:spLocks noGrp="1"/>
          </p:cNvSpPr>
          <p:nvPr>
            <p:ph type="body" sz="half" idx="2"/>
          </p:nvPr>
        </p:nvSpPr>
        <p:spPr>
          <a:xfrm>
            <a:off x="1444671" y="3205490"/>
            <a:ext cx="3275013" cy="2795260"/>
          </a:xfrm>
        </p:spPr>
        <p:txBody>
          <a:bodyPr>
            <a:noAutofit/>
          </a:bodyPr>
          <a:lstStyle/>
          <a:p>
            <a:r>
              <a:rPr lang="it-IT" sz="1120" dirty="0"/>
              <a:t>L’uomo è “un animale sociale”: così scrisse il filosofo greco Aristotele, in quanto gli individui tendono ad aggregarsi con altri simili e a vivere in società. Tuttavia nel corso della vita ogni uomo ha provato almeno una volta l’esperienza della solitudine. Questa è un’emozione complessa ed ambivalente che ho cercato di rappresentare nello scatto fotografico che ho realizzato, catturando un uomo solitario che volge lo sguardo alla sconfinata vastità del mondo circostante. Nella mia riproduzione astratta ho raffigurato l’uomo con un’impronta digitale, caratteristica che lo contraddistingue, mentre i suoi pensieri volano leggeri come il cotone che ho usato.</a:t>
            </a:r>
          </a:p>
        </p:txBody>
      </p:sp>
    </p:spTree>
    <p:extLst>
      <p:ext uri="{BB962C8B-B14F-4D97-AF65-F5344CB8AC3E}">
        <p14:creationId xmlns:p14="http://schemas.microsoft.com/office/powerpoint/2010/main" val="22450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C2231-5401-6ADF-B237-319112A6D765}"/>
              </a:ext>
            </a:extLst>
          </p:cNvPr>
          <p:cNvSpPr>
            <a:spLocks noGrp="1"/>
          </p:cNvSpPr>
          <p:nvPr>
            <p:ph type="title"/>
          </p:nvPr>
        </p:nvSpPr>
        <p:spPr>
          <a:xfrm>
            <a:off x="1320098" y="795746"/>
            <a:ext cx="3534523" cy="2247117"/>
          </a:xfrm>
        </p:spPr>
        <p:txBody>
          <a:bodyPr/>
          <a:lstStyle/>
          <a:p>
            <a:r>
              <a:rPr lang="it-IT" dirty="0"/>
              <a:t>Il nido come rifugio </a:t>
            </a:r>
          </a:p>
        </p:txBody>
      </p:sp>
      <p:pic>
        <p:nvPicPr>
          <p:cNvPr id="5" name="BenedettaSolmi">
            <a:hlinkClick r:id="" action="ppaction://media"/>
            <a:extLst>
              <a:ext uri="{FF2B5EF4-FFF2-40B4-BE49-F238E27FC236}">
                <a16:creationId xmlns:a16="http://schemas.microsoft.com/office/drawing/2014/main" id="{2C4F36FB-A9A2-6F89-3C09-B289C68E375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981032" y="798973"/>
            <a:ext cx="3409950" cy="4659312"/>
          </a:xfrm>
        </p:spPr>
      </p:pic>
      <p:sp>
        <p:nvSpPr>
          <p:cNvPr id="4" name="Segnaposto testo 3">
            <a:extLst>
              <a:ext uri="{FF2B5EF4-FFF2-40B4-BE49-F238E27FC236}">
                <a16:creationId xmlns:a16="http://schemas.microsoft.com/office/drawing/2014/main" id="{E8B76B4E-62A3-5083-3656-EFA783FF73AB}"/>
              </a:ext>
            </a:extLst>
          </p:cNvPr>
          <p:cNvSpPr>
            <a:spLocks noGrp="1"/>
          </p:cNvSpPr>
          <p:nvPr>
            <p:ph type="body" sz="half" idx="2"/>
          </p:nvPr>
        </p:nvSpPr>
        <p:spPr>
          <a:xfrm>
            <a:off x="1377248" y="3291216"/>
            <a:ext cx="3298779" cy="2395209"/>
          </a:xfrm>
        </p:spPr>
        <p:txBody>
          <a:bodyPr>
            <a:noAutofit/>
          </a:bodyPr>
          <a:lstStyle/>
          <a:p>
            <a:r>
              <a:rPr lang="it-IT" sz="1200" dirty="0"/>
              <a:t>Nello scatto fotografico che ho realizzato ho cercato di rappresentare la contrapposizione tra uomo e natura e la necessità, da sempre insita nella natura dell’uomo, di costruirsi un riparo per proteggersi da quella natura leopardiana “madre di parto e di voler matrigna”. Nella rappresentazione astratta ho riprodotto il paesaggio naturale della fotografia attraverso elementi naturali come foglie, ramoscelli e fiori e ho invece rappresentato la tenda con alcuni mattoncini lego che simboleggiano il bisogno umano di costruirsi un rifugio. </a:t>
            </a:r>
          </a:p>
        </p:txBody>
      </p:sp>
    </p:spTree>
    <p:extLst>
      <p:ext uri="{BB962C8B-B14F-4D97-AF65-F5344CB8AC3E}">
        <p14:creationId xmlns:p14="http://schemas.microsoft.com/office/powerpoint/2010/main" val="311638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1444671" y="798973"/>
            <a:ext cx="3273000" cy="22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it-IT"/>
              <a:t>L’AMORE E IL CALORE FAMILIARE </a:t>
            </a:r>
            <a:endParaRPr/>
          </a:p>
        </p:txBody>
      </p:sp>
      <p:pic>
        <p:nvPicPr>
          <p:cNvPr id="43" name="Google Shape;43;p2"/>
          <p:cNvPicPr preferRelativeResize="0"/>
          <p:nvPr>
            <p:ph idx="1" type="body"/>
          </p:nvPr>
        </p:nvPicPr>
        <p:blipFill rotWithShape="1">
          <a:blip r:embed="rId2">
            <a:alphaModFix/>
          </a:blip>
          <a:srcRect b="0" l="0" r="0" t="0"/>
          <a:stretch/>
        </p:blipFill>
        <p:spPr>
          <a:xfrm>
            <a:off x="5435842" y="856928"/>
            <a:ext cx="6129900" cy="4378200"/>
          </a:xfrm>
          <a:prstGeom prst="rect">
            <a:avLst/>
          </a:prstGeom>
          <a:noFill/>
          <a:ln>
            <a:noFill/>
          </a:ln>
        </p:spPr>
      </p:pic>
      <p:sp>
        <p:nvSpPr>
          <p:cNvPr id="44" name="Google Shape;44;p2"/>
          <p:cNvSpPr txBox="1"/>
          <p:nvPr>
            <p:ph idx="2" type="body"/>
          </p:nvPr>
        </p:nvSpPr>
        <p:spPr>
          <a:xfrm>
            <a:off x="1444671" y="3321844"/>
            <a:ext cx="3273000" cy="2540100"/>
          </a:xfrm>
          <a:prstGeom prst="rect">
            <a:avLst/>
          </a:prstGeom>
          <a:noFill/>
          <a:ln>
            <a:noFill/>
          </a:ln>
        </p:spPr>
        <p:txBody>
          <a:bodyPr anchorCtr="0" anchor="t" bIns="45700" lIns="91425" spcFirstLastPara="1" rIns="91425" wrap="square" tIns="45700">
            <a:normAutofit fontScale="77500"/>
          </a:bodyPr>
          <a:lstStyle/>
          <a:p>
            <a:pPr indent="0" lvl="0" marL="0" rtl="0" algn="l">
              <a:lnSpc>
                <a:spcPct val="120000"/>
              </a:lnSpc>
              <a:spcBef>
                <a:spcPts val="0"/>
              </a:spcBef>
              <a:spcAft>
                <a:spcPts val="0"/>
              </a:spcAft>
              <a:buSzPct val="100000"/>
              <a:buNone/>
            </a:pPr>
            <a:r>
              <a:rPr lang="it-IT"/>
              <a:t>Nello scatto fotografico che ho realizzato ho cercato di rappresentare il focolare, simbolo per eccellenza dell’atmosfera familiare. La famiglia è un luogo di protezione in cui si creano rapporti solidi e amorevoli. La fotografia rappresenta, infatti, i miei genitori davanti a un fuoco. Ho poi cercato di riprodurre in astratto l’immagine attraverso l’utilizzo della lana e delle tempere rosse gialle e arancioni; materiali che trasmettono all’osservatore l’idea di calore.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B3BC-5958-A3E5-B753-FFFEE0A705E2}"/>
              </a:ext>
            </a:extLst>
          </p:cNvPr>
          <p:cNvSpPr>
            <a:spLocks noGrp="1"/>
          </p:cNvSpPr>
          <p:nvPr>
            <p:ph type="title"/>
          </p:nvPr>
        </p:nvSpPr>
        <p:spPr/>
        <p:txBody>
          <a:bodyPr/>
          <a:lstStyle/>
          <a:p>
            <a:r>
              <a:rPr lang="it-IT" dirty="0"/>
              <a:t>La protezione materna</a:t>
            </a:r>
          </a:p>
        </p:txBody>
      </p:sp>
      <p:pic>
        <p:nvPicPr>
          <p:cNvPr id="5" name="AliceLutti">
            <a:hlinkClick r:id="" action="ppaction://media"/>
            <a:extLst>
              <a:ext uri="{FF2B5EF4-FFF2-40B4-BE49-F238E27FC236}">
                <a16:creationId xmlns:a16="http://schemas.microsoft.com/office/drawing/2014/main" id="{48ED2A81-025A-D2EE-2871-D8B60086155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515101" y="798973"/>
            <a:ext cx="3727450" cy="4654699"/>
          </a:xfrm>
        </p:spPr>
      </p:pic>
      <p:sp>
        <p:nvSpPr>
          <p:cNvPr id="4" name="Segnaposto testo 3">
            <a:extLst>
              <a:ext uri="{FF2B5EF4-FFF2-40B4-BE49-F238E27FC236}">
                <a16:creationId xmlns:a16="http://schemas.microsoft.com/office/drawing/2014/main" id="{1E6862E4-F9BC-E92C-19BC-FC1750223119}"/>
              </a:ext>
            </a:extLst>
          </p:cNvPr>
          <p:cNvSpPr>
            <a:spLocks noGrp="1"/>
          </p:cNvSpPr>
          <p:nvPr>
            <p:ph type="body" sz="half" idx="2"/>
          </p:nvPr>
        </p:nvSpPr>
        <p:spPr/>
        <p:txBody>
          <a:bodyPr>
            <a:normAutofit fontScale="85000" lnSpcReduction="20000"/>
          </a:bodyPr>
          <a:lstStyle/>
          <a:p>
            <a:r>
              <a:rPr lang="it-IT" dirty="0"/>
              <a:t>Nello scatto fotografico che ho realizzato viene rappresentato il rifugio per eccellenza: il grembo materno. Fin dai primi giorni di vita il bambino è protetto dal mondo esterno in un luogo caldo e accogliente. La sua riproduzione astratta è stata realizzata con dei vestiti femminili che ricoprono un pancione e rimandano simbolicamente alla figura stilizzata della donna, fonte di vita e protezione.</a:t>
            </a:r>
          </a:p>
        </p:txBody>
      </p:sp>
    </p:spTree>
    <p:extLst>
      <p:ext uri="{BB962C8B-B14F-4D97-AF65-F5344CB8AC3E}">
        <p14:creationId xmlns:p14="http://schemas.microsoft.com/office/powerpoint/2010/main" val="20442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xmlns:mc="http://schemas.openxmlformats.org/markup-compatibility/2006" xmlns:mv="urn:schemas-microsoft-com:mac:vml">
  <p:tag name="may_ignore_ucw" val="true"/>
  <p:tag name="ppt/slides/slide5.xml" val="468169739"/>
  <p:tag name="ppt/slides/slide2.xml" val="471567392"/>
  <p:tag name="ppt/slides/slide1.xml" val="1034175162"/>
  <p:tag name="ppt/slides/slide3.xml" val="126670370"/>
  <p:tag name="ppt/slides/slide4.xml" val="3504697189"/>
  <p:tag name="ppt/slides/slide6.xml" val="2326267437"/>
  <p:tag name="ppt/slideMasters/slideMaster1.xml" val="2184257965"/>
  <p:tag name="ppt/slideLayouts/slideLayout1.xml" val="3645587831"/>
  <p:tag name="ppt/slideLayouts/slideLayout2.xml" val="730115210"/>
  <p:tag name="ppt/slideLayouts/slideLayout3.xml" val="869750677"/>
  <p:tag name="ppt/slideLayouts/slideLayout4.xml" val="52317055"/>
  <p:tag name="ppt/slideLayouts/slideLayout5.xml" val="3888000892"/>
  <p:tag name="ppt/slideLayouts/slideLayout6.xml" val="4062135927"/>
  <p:tag name="ppt/slideLayouts/slideLayout7.xml" val="2866505000"/>
  <p:tag name="ppt/slideLayouts/slideLayout8.xml" val="4048650896"/>
  <p:tag name="ppt/slideLayouts/slideLayout9.xml" val="4216662737"/>
  <p:tag name="ppt/slideLayouts/slideLayout10.xml" val="2385203103"/>
  <p:tag name="ppt/slideLayouts/slideLayout11.xml" val="2080098584"/>
  <p:tag name="ppt/theme/theme1.xml" val="154362790"/>
  <p:tag name="ppt/media/image1.jpg" val="2248251680"/>
  <p:tag name="ppt/media/image2.png" val="201913441"/>
  <p:tag name="ppt/media/image5.png" val="3194870209"/>
  <p:tag name="ppt/media/image6.png" val="14687236"/>
  <p:tag name="ppt/media/image4.png" val="1748393649"/>
  <p:tag name="ppt/media/image3.png" val="2958556118"/>
  <p:tag name="ppt/media/media3.mp4" val="3357042091"/>
  <p:tag name="ppt/media/media5.mp4" val="3842817782"/>
  <p:tag name="ppt/media/media2.mp4" val="101085553"/>
</p:tagLst>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