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119f4a0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119f4a0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119f850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119f850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19f850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119f850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5838" y="266775"/>
            <a:ext cx="8832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E </a:t>
            </a:r>
            <a:r>
              <a:rPr lang="it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 </a:t>
            </a:r>
            <a:r>
              <a:rPr lang="it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quando </a:t>
            </a:r>
            <a:r>
              <a:rPr lang="it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 </a:t>
            </a:r>
            <a:r>
              <a:rPr lang="it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sentite </a:t>
            </a:r>
            <a:r>
              <a:rPr lang="it">
                <a:solidFill>
                  <a:srgbClr val="D9D2E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così </a:t>
            </a:r>
            <a:r>
              <a:rPr lang="it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70337" l="0" r="73463" t="0"/>
          <a:stretch/>
        </p:blipFill>
        <p:spPr>
          <a:xfrm>
            <a:off x="5568650" y="1252800"/>
            <a:ext cx="1664041" cy="170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70917" l="26621" r="53643" t="2391"/>
          <a:stretch/>
        </p:blipFill>
        <p:spPr>
          <a:xfrm>
            <a:off x="1341875" y="3344350"/>
            <a:ext cx="1242675" cy="154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70192" l="52378" r="27310" t="2936"/>
          <a:stretch/>
        </p:blipFill>
        <p:spPr>
          <a:xfrm>
            <a:off x="4572000" y="3376975"/>
            <a:ext cx="1173900" cy="14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69427" l="73810" r="1908" t="0"/>
          <a:stretch/>
        </p:blipFill>
        <p:spPr>
          <a:xfrm>
            <a:off x="2991075" y="1252800"/>
            <a:ext cx="1334946" cy="154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38426" l="0" r="78729" t="31228"/>
          <a:stretch/>
        </p:blipFill>
        <p:spPr>
          <a:xfrm>
            <a:off x="567625" y="1374475"/>
            <a:ext cx="1088550" cy="14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5271" l="26338" r="51488" t="63310"/>
          <a:stretch/>
        </p:blipFill>
        <p:spPr>
          <a:xfrm>
            <a:off x="7053775" y="3259650"/>
            <a:ext cx="1412488" cy="154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64159" l="11761" r="64421" t="-2089"/>
          <a:stretch/>
        </p:blipFill>
        <p:spPr>
          <a:xfrm>
            <a:off x="7737550" y="1444012"/>
            <a:ext cx="728725" cy="11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b="72979" l="64421" r="8119" t="0"/>
          <a:stretch/>
        </p:blipFill>
        <p:spPr>
          <a:xfrm>
            <a:off x="1903563" y="1745025"/>
            <a:ext cx="840125" cy="8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19018" l="56368" r="0" t="46452"/>
          <a:stretch/>
        </p:blipFill>
        <p:spPr>
          <a:xfrm>
            <a:off x="2888550" y="3561575"/>
            <a:ext cx="1334950" cy="10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 b="34176" l="12364" r="60177" t="40202"/>
          <a:stretch/>
        </p:blipFill>
        <p:spPr>
          <a:xfrm>
            <a:off x="5979775" y="3789050"/>
            <a:ext cx="840125" cy="7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51629" l="35434" r="37107" t="15915"/>
          <a:stretch/>
        </p:blipFill>
        <p:spPr>
          <a:xfrm>
            <a:off x="4716638" y="1967125"/>
            <a:ext cx="840125" cy="9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130300" y="37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2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Scheda </a:t>
            </a:r>
            <a:r>
              <a:rPr lang="it" sz="2720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progettuale</a:t>
            </a:r>
            <a:endParaRPr sz="2720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130300" y="1184500"/>
            <a:ext cx="47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 partire dalla lettura del libro “I colori delle emozioni” presentiamo alla classe il progetto “E voi quando vi sentite così?”, sfruttando la potenza del visivo.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</a:rPr>
              <a:t>Il mostro in questione, che si trova in balia dei suoi sentimenti, offre perciò un pretesto da cui partire per riflettere e lavorare insieme su questo argomento</a:t>
            </a:r>
            <a:r>
              <a:rPr lang="it"/>
              <a:t>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35266"/>
          <a:stretch/>
        </p:blipFill>
        <p:spPr>
          <a:xfrm>
            <a:off x="5074100" y="2479975"/>
            <a:ext cx="3946975" cy="25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64536" l="0" r="67983" t="0"/>
          <a:stretch/>
        </p:blipFill>
        <p:spPr>
          <a:xfrm>
            <a:off x="5226500" y="1258500"/>
            <a:ext cx="1263700" cy="138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b="19018" l="56368" r="0" t="46452"/>
          <a:stretch/>
        </p:blipFill>
        <p:spPr>
          <a:xfrm>
            <a:off x="7686125" y="1515300"/>
            <a:ext cx="1334950" cy="10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b="64159" l="11761" r="64421" t="-2089"/>
          <a:stretch/>
        </p:blipFill>
        <p:spPr>
          <a:xfrm>
            <a:off x="5621325" y="3560376"/>
            <a:ext cx="789025" cy="125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51629" l="35434" r="37107" t="15915"/>
          <a:stretch/>
        </p:blipFill>
        <p:spPr>
          <a:xfrm>
            <a:off x="6560388" y="553575"/>
            <a:ext cx="840125" cy="9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2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Attività </a:t>
            </a:r>
            <a:r>
              <a:rPr lang="it" sz="272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interdisciplinari </a:t>
            </a:r>
            <a:endParaRPr sz="272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55425" y="1174975"/>
            <a:ext cx="641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Dopo la lettura del libro vengono proposte ai bambini diverse attività collegate alle discipline di Italiano, Tecnologia, Arte: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it">
                <a:solidFill>
                  <a:schemeClr val="dk1"/>
                </a:solidFill>
              </a:rPr>
              <a:t>creazione di una pagina di diario in cui esprimersi e raccontarsi;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it">
                <a:solidFill>
                  <a:schemeClr val="dk1"/>
                </a:solidFill>
              </a:rPr>
              <a:t>riproduzione con dispositivi elettronici del collage proposto precedentemente nella sala bianca secondo la loro prospettiva;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it">
                <a:solidFill>
                  <a:schemeClr val="dk1"/>
                </a:solidFill>
              </a:rPr>
              <a:t>elaborazione delle proprie emozioni con un disegno e un colore che le raffiguri.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547" y="265858"/>
            <a:ext cx="1587725" cy="119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348" y="1638537"/>
            <a:ext cx="1968125" cy="14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092" y="3552625"/>
            <a:ext cx="1896626" cy="1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b="72979" l="64421" r="8119" t="0"/>
          <a:stretch/>
        </p:blipFill>
        <p:spPr>
          <a:xfrm rot="5400000">
            <a:off x="6209788" y="6700"/>
            <a:ext cx="840125" cy="8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6">
            <a:alphaModFix/>
          </a:blip>
          <a:srcRect b="51629" l="35434" r="37107" t="15915"/>
          <a:stretch/>
        </p:blipFill>
        <p:spPr>
          <a:xfrm>
            <a:off x="6564900" y="3194350"/>
            <a:ext cx="709925" cy="7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6">
            <a:alphaModFix/>
          </a:blip>
          <a:srcRect b="34176" l="12364" r="60177" t="40202"/>
          <a:stretch/>
        </p:blipFill>
        <p:spPr>
          <a:xfrm>
            <a:off x="8251500" y="1362800"/>
            <a:ext cx="826750" cy="7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6">
            <a:alphaModFix/>
          </a:blip>
          <a:srcRect b="19018" l="56368" r="0" t="46452"/>
          <a:stretch/>
        </p:blipFill>
        <p:spPr>
          <a:xfrm>
            <a:off x="8200150" y="4087050"/>
            <a:ext cx="1334950" cy="10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2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Conclusione </a:t>
            </a:r>
            <a:endParaRPr sz="272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11700" y="1152475"/>
            <a:ext cx="4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Al compimento di tutte le attività ciascun bambino condivide ed espone i suoi lavori alla classe con una breve spiegazione, in modo che tutti i bambini possano confrontarsi, cogliendo dagli altri situazioni a loro familiari o meno, generando empatia e un successivo confronto.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L’obiettivo è di aiutare i bambini a  raggiungere la propria consapevolezza emotiva.</a:t>
            </a:r>
            <a:endParaRPr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711" y="1152475"/>
            <a:ext cx="4011187" cy="30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64159" l="11761" r="64421" t="-2089"/>
          <a:stretch/>
        </p:blipFill>
        <p:spPr>
          <a:xfrm>
            <a:off x="8188175" y="151100"/>
            <a:ext cx="728725" cy="11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 b="34176" l="12364" r="60177" t="40202"/>
          <a:stretch/>
        </p:blipFill>
        <p:spPr>
          <a:xfrm>
            <a:off x="5264825" y="4164000"/>
            <a:ext cx="840125" cy="7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