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slide" Target="slides/slide6.xml"/><Relationship Id="rId10" Type="http://schemas.openxmlformats.org/officeDocument/2006/relationships/slide" Target="slides/slide5.xml"/><Relationship Id="rId12" Type="http://schemas.openxmlformats.org/officeDocument/2006/relationships/slide" Target="slides/slide7.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a1177fd64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a1177fd64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a1177fd64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a1177fd64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a1177fd64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a1177fd64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a1177fd64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a1177fd64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a1177fd64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a1177fd64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1177fd6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a1177fd6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281100" y="1583450"/>
            <a:ext cx="8581800" cy="1543200"/>
          </a:xfrm>
          <a:prstGeom prst="rect">
            <a:avLst/>
          </a:prstGeom>
          <a:effectLst>
            <a:outerShdw rotWithShape="0" algn="bl" dist="57150">
              <a:schemeClr val="dk1"/>
            </a:outerShdw>
          </a:effectLst>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it" sz="5300">
                <a:solidFill>
                  <a:srgbClr val="8E7CC3"/>
                </a:solidFill>
                <a:latin typeface="Comic Sans MS"/>
                <a:ea typeface="Comic Sans MS"/>
                <a:cs typeface="Comic Sans MS"/>
                <a:sym typeface="Comic Sans MS"/>
              </a:rPr>
              <a:t>E </a:t>
            </a:r>
            <a:r>
              <a:rPr b="1" lang="it" sz="5300">
                <a:solidFill>
                  <a:srgbClr val="6FA8DC"/>
                </a:solidFill>
                <a:latin typeface="Comic Sans MS"/>
                <a:ea typeface="Comic Sans MS"/>
                <a:cs typeface="Comic Sans MS"/>
                <a:sym typeface="Comic Sans MS"/>
              </a:rPr>
              <a:t>VOI </a:t>
            </a:r>
            <a:r>
              <a:rPr b="1" lang="it" sz="5300">
                <a:solidFill>
                  <a:srgbClr val="93C47D"/>
                </a:solidFill>
                <a:latin typeface="Comic Sans MS"/>
                <a:ea typeface="Comic Sans MS"/>
                <a:cs typeface="Comic Sans MS"/>
                <a:sym typeface="Comic Sans MS"/>
              </a:rPr>
              <a:t>QUANDO </a:t>
            </a:r>
            <a:r>
              <a:rPr b="1" lang="it" sz="5300">
                <a:solidFill>
                  <a:srgbClr val="FF0000"/>
                </a:solidFill>
                <a:latin typeface="Comic Sans MS"/>
                <a:ea typeface="Comic Sans MS"/>
                <a:cs typeface="Comic Sans MS"/>
                <a:sym typeface="Comic Sans MS"/>
              </a:rPr>
              <a:t>VI </a:t>
            </a:r>
            <a:r>
              <a:rPr b="1" lang="it" sz="5300">
                <a:solidFill>
                  <a:srgbClr val="FFFF00"/>
                </a:solidFill>
                <a:latin typeface="Comic Sans MS"/>
                <a:ea typeface="Comic Sans MS"/>
                <a:cs typeface="Comic Sans MS"/>
                <a:sym typeface="Comic Sans MS"/>
              </a:rPr>
              <a:t>SENTITE </a:t>
            </a:r>
            <a:r>
              <a:rPr b="1" lang="it" sz="5300">
                <a:solidFill>
                  <a:srgbClr val="B4A7D6"/>
                </a:solidFill>
                <a:latin typeface="Comic Sans MS"/>
                <a:ea typeface="Comic Sans MS"/>
                <a:cs typeface="Comic Sans MS"/>
                <a:sym typeface="Comic Sans MS"/>
              </a:rPr>
              <a:t>COSÌ</a:t>
            </a:r>
            <a:r>
              <a:rPr b="1" lang="it" sz="5300">
                <a:solidFill>
                  <a:schemeClr val="lt1"/>
                </a:solidFill>
                <a:latin typeface="Comic Sans MS"/>
                <a:ea typeface="Comic Sans MS"/>
                <a:cs typeface="Comic Sans MS"/>
                <a:sym typeface="Comic Sans MS"/>
              </a:rPr>
              <a:t>?</a:t>
            </a:r>
            <a:endParaRPr b="1" sz="5300">
              <a:solidFill>
                <a:schemeClr val="lt1"/>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8" name="Shape 58"/>
        <p:cNvGrpSpPr/>
        <p:nvPr/>
      </p:nvGrpSpPr>
      <p:grpSpPr>
        <a:xfrm>
          <a:off x="0" y="0"/>
          <a:ext cx="0" cy="0"/>
          <a:chOff x="0" y="0"/>
          <a:chExt cx="0" cy="0"/>
        </a:xfrm>
      </p:grpSpPr>
      <p:sp>
        <p:nvSpPr>
          <p:cNvPr id="59" name="Google Shape;59;p14"/>
          <p:cNvSpPr txBox="1"/>
          <p:nvPr>
            <p:ph type="title"/>
          </p:nvPr>
        </p:nvSpPr>
        <p:spPr>
          <a:xfrm>
            <a:off x="255400" y="18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4000">
                <a:solidFill>
                  <a:srgbClr val="6AA84F"/>
                </a:solidFill>
                <a:latin typeface="Georgia"/>
                <a:ea typeface="Georgia"/>
                <a:cs typeface="Georgia"/>
                <a:sym typeface="Georgia"/>
              </a:rPr>
              <a:t>"Che schifo!", Selene Coppolaro</a:t>
            </a:r>
            <a:endParaRPr sz="4000">
              <a:solidFill>
                <a:srgbClr val="6AA84F"/>
              </a:solidFill>
              <a:latin typeface="Georgia"/>
              <a:ea typeface="Georgia"/>
              <a:cs typeface="Georgia"/>
              <a:sym typeface="Georgia"/>
            </a:endParaRPr>
          </a:p>
          <a:p>
            <a:pPr indent="0" lvl="0" marL="0" rtl="0" algn="l">
              <a:spcBef>
                <a:spcPts val="0"/>
              </a:spcBef>
              <a:spcAft>
                <a:spcPts val="0"/>
              </a:spcAft>
              <a:buSzPts val="990"/>
              <a:buNone/>
            </a:pPr>
            <a:r>
              <a:t/>
            </a:r>
            <a:endParaRPr sz="4020">
              <a:solidFill>
                <a:srgbClr val="6AA84F"/>
              </a:solidFill>
              <a:latin typeface="Georgia"/>
              <a:ea typeface="Georgia"/>
              <a:cs typeface="Georgia"/>
              <a:sym typeface="Georgia"/>
            </a:endParaRPr>
          </a:p>
        </p:txBody>
      </p:sp>
      <p:sp>
        <p:nvSpPr>
          <p:cNvPr id="60" name="Google Shape;60;p14"/>
          <p:cNvSpPr txBox="1"/>
          <p:nvPr>
            <p:ph idx="1" type="body"/>
          </p:nvPr>
        </p:nvSpPr>
        <p:spPr>
          <a:xfrm>
            <a:off x="4113700" y="967450"/>
            <a:ext cx="4773300" cy="39876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it" sz="1300">
                <a:latin typeface="Georgia"/>
                <a:ea typeface="Georgia"/>
                <a:cs typeface="Georgia"/>
                <a:sym typeface="Georgia"/>
              </a:rPr>
              <a:t>È questa l'esclamazione tipica di chi prova quel sentimento di poca piacevolezza e, a volte, di ribrezzo, cosiddetto </a:t>
            </a:r>
            <a:r>
              <a:rPr i="1" lang="it" sz="1300">
                <a:latin typeface="Georgia"/>
                <a:ea typeface="Georgia"/>
                <a:cs typeface="Georgia"/>
                <a:sym typeface="Georgia"/>
              </a:rPr>
              <a:t>disgusto</a:t>
            </a:r>
            <a:r>
              <a:rPr lang="it" sz="1300">
                <a:latin typeface="Georgia"/>
                <a:ea typeface="Georgia"/>
                <a:cs typeface="Georgia"/>
                <a:sym typeface="Georgia"/>
              </a:rPr>
              <a:t>. </a:t>
            </a:r>
            <a:endParaRPr sz="1300">
              <a:latin typeface="Georgia"/>
              <a:ea typeface="Georgia"/>
              <a:cs typeface="Georgia"/>
              <a:sym typeface="Georgia"/>
            </a:endParaRPr>
          </a:p>
          <a:p>
            <a:pPr indent="0" lvl="0" marL="0" rtl="0" algn="just">
              <a:spcBef>
                <a:spcPts val="1200"/>
              </a:spcBef>
              <a:spcAft>
                <a:spcPts val="0"/>
              </a:spcAft>
              <a:buClr>
                <a:schemeClr val="dk1"/>
              </a:buClr>
              <a:buSzPts val="1100"/>
              <a:buFont typeface="Arial"/>
              <a:buNone/>
            </a:pPr>
            <a:r>
              <a:rPr lang="it" sz="1300">
                <a:latin typeface="Georgia"/>
                <a:ea typeface="Georgia"/>
                <a:cs typeface="Georgia"/>
                <a:sym typeface="Georgia"/>
              </a:rPr>
              <a:t>Il collage qui a fianco cerca di riprodurre, sfruttando la potenza del visivo, una possibile situazione che provoca questa specifica risposta emotiva. </a:t>
            </a:r>
            <a:endParaRPr sz="1300">
              <a:latin typeface="Georgia"/>
              <a:ea typeface="Georgia"/>
              <a:cs typeface="Georgia"/>
              <a:sym typeface="Georgia"/>
            </a:endParaRPr>
          </a:p>
          <a:p>
            <a:pPr indent="0" lvl="0" marL="0" rtl="0" algn="just">
              <a:spcBef>
                <a:spcPts val="1200"/>
              </a:spcBef>
              <a:spcAft>
                <a:spcPts val="0"/>
              </a:spcAft>
              <a:buClr>
                <a:schemeClr val="dk1"/>
              </a:buClr>
              <a:buSzPts val="1100"/>
              <a:buFont typeface="Arial"/>
              <a:buNone/>
            </a:pPr>
            <a:r>
              <a:rPr lang="it" sz="1300">
                <a:latin typeface="Georgia"/>
                <a:ea typeface="Georgia"/>
                <a:cs typeface="Georgia"/>
                <a:sym typeface="Georgia"/>
              </a:rPr>
              <a:t>Camminando per le strade della città di Bologna mi sono imbattuta in un bidone della spazzatura stracolmo di sacchi; mi sono poi chiesta cosa avrebbe pensato e provato un bambino a cui è stato trasmesso un certo senso civico. </a:t>
            </a:r>
            <a:endParaRPr sz="1300">
              <a:latin typeface="Georgia"/>
              <a:ea typeface="Georgia"/>
              <a:cs typeface="Georgia"/>
              <a:sym typeface="Georgia"/>
            </a:endParaRPr>
          </a:p>
          <a:p>
            <a:pPr indent="0" lvl="0" marL="0" rtl="0" algn="just">
              <a:spcBef>
                <a:spcPts val="1200"/>
              </a:spcBef>
              <a:spcAft>
                <a:spcPts val="0"/>
              </a:spcAft>
              <a:buClr>
                <a:schemeClr val="dk1"/>
              </a:buClr>
              <a:buSzPts val="1100"/>
              <a:buFont typeface="Arial"/>
              <a:buNone/>
            </a:pPr>
            <a:r>
              <a:rPr lang="it" sz="1300">
                <a:latin typeface="Georgia"/>
                <a:ea typeface="Georgia"/>
                <a:cs typeface="Georgia"/>
                <a:sym typeface="Georgia"/>
              </a:rPr>
              <a:t>È così che prende vita il mio lavoro: l'immagine della parte inferiore punta a esprimere, per mezzo della comunicazione non verbale, proprio questo forte senso di avversione, comunemente accostato alla riluttanza per certi cibi o bevande, ma che io associo anche ad alcuni comportamenti (poco) umani, per i quali provo assolutamente "disgusto".</a:t>
            </a:r>
            <a:endParaRPr sz="1300">
              <a:latin typeface="Georgia"/>
              <a:ea typeface="Georgia"/>
              <a:cs typeface="Georgia"/>
              <a:sym typeface="Georgia"/>
            </a:endParaRPr>
          </a:p>
          <a:p>
            <a:pPr indent="0" lvl="0" marL="0" rtl="0" algn="l">
              <a:spcBef>
                <a:spcPts val="1200"/>
              </a:spcBef>
              <a:spcAft>
                <a:spcPts val="1200"/>
              </a:spcAft>
              <a:buNone/>
            </a:pPr>
            <a:r>
              <a:t/>
            </a:r>
            <a:endParaRPr sz="1200"/>
          </a:p>
        </p:txBody>
      </p:sp>
      <p:pic>
        <p:nvPicPr>
          <p:cNvPr id="61" name="Google Shape;61;p14"/>
          <p:cNvPicPr preferRelativeResize="0"/>
          <p:nvPr/>
        </p:nvPicPr>
        <p:blipFill>
          <a:blip r:embed="rId3">
            <a:alphaModFix/>
          </a:blip>
          <a:stretch>
            <a:fillRect/>
          </a:stretch>
        </p:blipFill>
        <p:spPr>
          <a:xfrm>
            <a:off x="175225" y="967450"/>
            <a:ext cx="3820974" cy="3820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0" y="0"/>
            <a:ext cx="9296400" cy="8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700">
                <a:solidFill>
                  <a:srgbClr val="FFFF00"/>
                </a:solidFill>
                <a:latin typeface="Georgia"/>
                <a:ea typeface="Georgia"/>
                <a:cs typeface="Georgia"/>
                <a:sym typeface="Georgia"/>
              </a:rPr>
              <a:t>“Finalmente è natale!” Giulia Partisani </a:t>
            </a:r>
            <a:endParaRPr sz="3700">
              <a:solidFill>
                <a:srgbClr val="FFFF00"/>
              </a:solidFill>
              <a:latin typeface="Georgia"/>
              <a:ea typeface="Georgia"/>
              <a:cs typeface="Georgia"/>
              <a:sym typeface="Georgia"/>
            </a:endParaRPr>
          </a:p>
        </p:txBody>
      </p:sp>
      <p:sp>
        <p:nvSpPr>
          <p:cNvPr id="67" name="Google Shape;67;p15"/>
          <p:cNvSpPr txBox="1"/>
          <p:nvPr>
            <p:ph idx="1" type="body"/>
          </p:nvPr>
        </p:nvSpPr>
        <p:spPr>
          <a:xfrm>
            <a:off x="4139000" y="1066074"/>
            <a:ext cx="4665300" cy="3425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it">
                <a:solidFill>
                  <a:schemeClr val="dk1"/>
                </a:solidFill>
                <a:latin typeface="Georgia"/>
                <a:ea typeface="Georgia"/>
                <a:cs typeface="Georgia"/>
                <a:sym typeface="Georgia"/>
              </a:rPr>
              <a:t>La felicità è una sensazione e uno stato emotivo di gioia e benessere che può derivare da un gioco insieme ad un’amico,una festività da passare con la famiglia…</a:t>
            </a:r>
            <a:endParaRPr>
              <a:solidFill>
                <a:schemeClr val="dk1"/>
              </a:solidFill>
              <a:latin typeface="Georgia"/>
              <a:ea typeface="Georgia"/>
              <a:cs typeface="Georgia"/>
              <a:sym typeface="Georgia"/>
            </a:endParaRPr>
          </a:p>
          <a:p>
            <a:pPr indent="0" lvl="0" marL="0" rtl="0" algn="l">
              <a:spcBef>
                <a:spcPts val="1200"/>
              </a:spcBef>
              <a:spcAft>
                <a:spcPts val="0"/>
              </a:spcAft>
              <a:buNone/>
            </a:pPr>
            <a:r>
              <a:rPr lang="it">
                <a:solidFill>
                  <a:schemeClr val="dk1"/>
                </a:solidFill>
                <a:latin typeface="Georgia"/>
                <a:ea typeface="Georgia"/>
                <a:cs typeface="Georgia"/>
                <a:sym typeface="Georgia"/>
              </a:rPr>
              <a:t>È una condizione soggettiva infatti per alcuni la felicità è legata al raggiungimento di obiettivi specifici, mentre per altri può essere  legata a momenti di semplice piacere o tranquillità. </a:t>
            </a:r>
            <a:endParaRPr>
              <a:solidFill>
                <a:schemeClr val="dk1"/>
              </a:solidFill>
              <a:latin typeface="Georgia"/>
              <a:ea typeface="Georgia"/>
              <a:cs typeface="Georgia"/>
              <a:sym typeface="Georgia"/>
            </a:endParaRPr>
          </a:p>
          <a:p>
            <a:pPr indent="0" lvl="0" marL="0" rtl="0" algn="l">
              <a:spcBef>
                <a:spcPts val="1200"/>
              </a:spcBef>
              <a:spcAft>
                <a:spcPts val="1200"/>
              </a:spcAft>
              <a:buNone/>
            </a:pPr>
            <a:r>
              <a:rPr lang="it">
                <a:solidFill>
                  <a:schemeClr val="dk1"/>
                </a:solidFill>
                <a:latin typeface="Georgia"/>
                <a:ea typeface="Georgia"/>
                <a:cs typeface="Georgia"/>
                <a:sym typeface="Georgia"/>
              </a:rPr>
              <a:t>L</a:t>
            </a:r>
            <a:r>
              <a:rPr lang="it">
                <a:solidFill>
                  <a:schemeClr val="dk1"/>
                </a:solidFill>
                <a:latin typeface="Georgia"/>
                <a:ea typeface="Georgia"/>
                <a:cs typeface="Georgia"/>
                <a:sym typeface="Georgia"/>
              </a:rPr>
              <a:t>a felicità può essere contagiosa,quindi è anche importante condividerla con gli altri rendendo il mondo intorno a loro un posto più luminoso e allegro.</a:t>
            </a:r>
            <a:endParaRPr>
              <a:solidFill>
                <a:schemeClr val="dk1"/>
              </a:solidFill>
              <a:latin typeface="Georgia"/>
              <a:ea typeface="Georgia"/>
              <a:cs typeface="Georgia"/>
              <a:sym typeface="Georgia"/>
            </a:endParaRPr>
          </a:p>
        </p:txBody>
      </p:sp>
      <p:pic>
        <p:nvPicPr>
          <p:cNvPr id="68" name="Google Shape;68;p15"/>
          <p:cNvPicPr preferRelativeResize="0"/>
          <p:nvPr/>
        </p:nvPicPr>
        <p:blipFill>
          <a:blip r:embed="rId3">
            <a:alphaModFix/>
          </a:blip>
          <a:stretch>
            <a:fillRect/>
          </a:stretch>
        </p:blipFill>
        <p:spPr>
          <a:xfrm>
            <a:off x="142900" y="926024"/>
            <a:ext cx="3705800" cy="370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72" name="Shape 72"/>
        <p:cNvGrpSpPr/>
        <p:nvPr/>
      </p:nvGrpSpPr>
      <p:grpSpPr>
        <a:xfrm>
          <a:off x="0" y="0"/>
          <a:ext cx="0" cy="0"/>
          <a:chOff x="0" y="0"/>
          <a:chExt cx="0" cy="0"/>
        </a:xfrm>
      </p:grpSpPr>
      <p:sp>
        <p:nvSpPr>
          <p:cNvPr id="73" name="Google Shape;73;p16"/>
          <p:cNvSpPr txBox="1"/>
          <p:nvPr>
            <p:ph type="title"/>
          </p:nvPr>
        </p:nvSpPr>
        <p:spPr>
          <a:xfrm>
            <a:off x="107350" y="242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4000">
                <a:solidFill>
                  <a:srgbClr val="674EA7"/>
                </a:solidFill>
                <a:latin typeface="Georgia"/>
                <a:ea typeface="Georgia"/>
                <a:cs typeface="Georgia"/>
                <a:sym typeface="Georgia"/>
              </a:rPr>
              <a:t>“Lucina dove sei?”, Serena Dall’Ara</a:t>
            </a:r>
            <a:endParaRPr sz="4000">
              <a:solidFill>
                <a:srgbClr val="674EA7"/>
              </a:solidFill>
              <a:latin typeface="Georgia"/>
              <a:ea typeface="Georgia"/>
              <a:cs typeface="Georgia"/>
              <a:sym typeface="Georgia"/>
            </a:endParaRPr>
          </a:p>
        </p:txBody>
      </p:sp>
      <p:sp>
        <p:nvSpPr>
          <p:cNvPr id="74" name="Google Shape;74;p16"/>
          <p:cNvSpPr txBox="1"/>
          <p:nvPr>
            <p:ph idx="1" type="body"/>
          </p:nvPr>
        </p:nvSpPr>
        <p:spPr>
          <a:xfrm>
            <a:off x="3932900" y="1017725"/>
            <a:ext cx="5091600" cy="38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688"/>
              <a:buFont typeface="Arial"/>
              <a:buNone/>
            </a:pPr>
            <a:r>
              <a:rPr lang="it" sz="1325">
                <a:solidFill>
                  <a:schemeClr val="dk1"/>
                </a:solidFill>
                <a:latin typeface="Georgia"/>
                <a:ea typeface="Georgia"/>
                <a:cs typeface="Georgia"/>
                <a:sym typeface="Georgia"/>
              </a:rPr>
              <a:t>La paura è quella sensazione strana che si fa sentire quando succede qualcosa che ci fa sentire insicuri o spaventati. È come se il nostro corpo ci dicesse: "Ehi, attento, potrebbe esserci un piccolo pericolo qui!". Può essere un rumore forte o qualcosa di strano che vediamo.</a:t>
            </a:r>
            <a:endParaRPr sz="1325">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688"/>
              <a:buFont typeface="Arial"/>
              <a:buNone/>
            </a:pPr>
            <a:r>
              <a:t/>
            </a:r>
            <a:endParaRPr sz="1325">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688"/>
              <a:buFont typeface="Arial"/>
              <a:buNone/>
            </a:pPr>
            <a:r>
              <a:rPr lang="it" sz="1325">
                <a:solidFill>
                  <a:schemeClr val="dk1"/>
                </a:solidFill>
                <a:latin typeface="Georgia"/>
                <a:ea typeface="Georgia"/>
                <a:cs typeface="Georgia"/>
                <a:sym typeface="Georgia"/>
              </a:rPr>
              <a:t>È importante sapere che tutti provano la paura, e non c'è nulla di sbagliato in questo. La paura è come una specie di campanello di allarme che ci avvisa quando c'è qualcosa da controllare. È normale chiedere aiuto agli adulti quando ci sentiamo spaventati, perché loro possono aiutarci a capire meglio le cose e a sentirci più al sicuro.</a:t>
            </a:r>
            <a:endParaRPr sz="1325">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688"/>
              <a:buFont typeface="Arial"/>
              <a:buNone/>
            </a:pPr>
            <a:r>
              <a:t/>
            </a:r>
            <a:endParaRPr sz="1325">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688"/>
              <a:buFont typeface="Arial"/>
              <a:buNone/>
            </a:pPr>
            <a:r>
              <a:rPr lang="it" sz="1325">
                <a:solidFill>
                  <a:schemeClr val="dk1"/>
                </a:solidFill>
                <a:latin typeface="Georgia"/>
                <a:ea typeface="Georgia"/>
                <a:cs typeface="Georgia"/>
                <a:sym typeface="Georgia"/>
              </a:rPr>
              <a:t>Con il tempo, impareremo sempre di più a capire cosa ci spaventa e diventeremo sempre più bravi a gestire la paura. Quindi, ricorda che la paura è solo un modo per proteggerci, come un amico che ci aiuta a stare attenti quando serve.</a:t>
            </a:r>
            <a:endParaRPr sz="1325">
              <a:solidFill>
                <a:schemeClr val="dk1"/>
              </a:solidFill>
              <a:latin typeface="Georgia"/>
              <a:ea typeface="Georgia"/>
              <a:cs typeface="Georgia"/>
              <a:sym typeface="Georgia"/>
            </a:endParaRPr>
          </a:p>
          <a:p>
            <a:pPr indent="0" lvl="0" marL="0" rtl="0" algn="l">
              <a:spcBef>
                <a:spcPts val="0"/>
              </a:spcBef>
              <a:spcAft>
                <a:spcPts val="1200"/>
              </a:spcAft>
              <a:buSzPts val="688"/>
              <a:buNone/>
            </a:pPr>
            <a:r>
              <a:t/>
            </a:r>
            <a:endParaRPr sz="1325">
              <a:solidFill>
                <a:schemeClr val="dk1"/>
              </a:solidFill>
              <a:latin typeface="Georgia"/>
              <a:ea typeface="Georgia"/>
              <a:cs typeface="Georgia"/>
              <a:sym typeface="Georgia"/>
            </a:endParaRPr>
          </a:p>
        </p:txBody>
      </p:sp>
      <p:pic>
        <p:nvPicPr>
          <p:cNvPr id="75" name="Google Shape;75;p16"/>
          <p:cNvPicPr preferRelativeResize="0"/>
          <p:nvPr/>
        </p:nvPicPr>
        <p:blipFill>
          <a:blip r:embed="rId3">
            <a:alphaModFix/>
          </a:blip>
          <a:stretch>
            <a:fillRect/>
          </a:stretch>
        </p:blipFill>
        <p:spPr>
          <a:xfrm>
            <a:off x="107350" y="1017725"/>
            <a:ext cx="3731026" cy="3731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79" name="Shape 79"/>
        <p:cNvGrpSpPr/>
        <p:nvPr/>
      </p:nvGrpSpPr>
      <p:grpSpPr>
        <a:xfrm>
          <a:off x="0" y="0"/>
          <a:ext cx="0" cy="0"/>
          <a:chOff x="0" y="0"/>
          <a:chExt cx="0" cy="0"/>
        </a:xfrm>
      </p:grpSpPr>
      <p:sp>
        <p:nvSpPr>
          <p:cNvPr id="80" name="Google Shape;80;p17"/>
          <p:cNvSpPr txBox="1"/>
          <p:nvPr>
            <p:ph type="title"/>
          </p:nvPr>
        </p:nvSpPr>
        <p:spPr>
          <a:xfrm>
            <a:off x="311700" y="332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500">
                <a:solidFill>
                  <a:srgbClr val="FF0000"/>
                </a:solidFill>
                <a:latin typeface="Georgia"/>
                <a:ea typeface="Georgia"/>
                <a:cs typeface="Georgia"/>
                <a:sym typeface="Georgia"/>
              </a:rPr>
              <a:t>“</a:t>
            </a:r>
            <a:r>
              <a:rPr lang="it" sz="3500">
                <a:solidFill>
                  <a:srgbClr val="FF0000"/>
                </a:solidFill>
                <a:latin typeface="Georgia"/>
                <a:ea typeface="Georgia"/>
                <a:cs typeface="Georgia"/>
                <a:sym typeface="Georgia"/>
              </a:rPr>
              <a:t>La distruzione della torre”, Agnese Sabba </a:t>
            </a:r>
            <a:endParaRPr sz="3500">
              <a:solidFill>
                <a:srgbClr val="FF0000"/>
              </a:solidFill>
              <a:latin typeface="Georgia"/>
              <a:ea typeface="Georgia"/>
              <a:cs typeface="Georgia"/>
              <a:sym typeface="Georgia"/>
            </a:endParaRPr>
          </a:p>
        </p:txBody>
      </p:sp>
      <p:sp>
        <p:nvSpPr>
          <p:cNvPr id="81" name="Google Shape;81;p17"/>
          <p:cNvSpPr txBox="1"/>
          <p:nvPr>
            <p:ph idx="1" type="body"/>
          </p:nvPr>
        </p:nvSpPr>
        <p:spPr>
          <a:xfrm>
            <a:off x="3737050" y="1017725"/>
            <a:ext cx="5041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600">
                <a:solidFill>
                  <a:schemeClr val="dk1"/>
                </a:solidFill>
                <a:latin typeface="Georgia"/>
                <a:ea typeface="Georgia"/>
                <a:cs typeface="Georgia"/>
                <a:sym typeface="Georgia"/>
              </a:rPr>
              <a:t>“Uffa! Perchè la mia torre cade sempre?”</a:t>
            </a:r>
            <a:endParaRPr sz="16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it" sz="1600">
                <a:solidFill>
                  <a:schemeClr val="dk1"/>
                </a:solidFill>
                <a:latin typeface="Georgia"/>
                <a:ea typeface="Georgia"/>
                <a:cs typeface="Georgia"/>
                <a:sym typeface="Georgia"/>
              </a:rPr>
              <a:t>La rabbia può essere causata da situazioni che ci fanno sentire frustrati, delusi o non capiti. Potrebbe essere quando qualcosa non va come vorremmo o quando ci sentiamo </a:t>
            </a:r>
            <a:r>
              <a:rPr lang="it" sz="1600">
                <a:solidFill>
                  <a:schemeClr val="dk1"/>
                </a:solidFill>
                <a:latin typeface="Georgia"/>
                <a:ea typeface="Georgia"/>
                <a:cs typeface="Georgia"/>
                <a:sym typeface="Georgia"/>
              </a:rPr>
              <a:t>trattati ingiustamente </a:t>
            </a:r>
            <a:r>
              <a:rPr lang="it" sz="1600">
                <a:solidFill>
                  <a:schemeClr val="dk1"/>
                </a:solidFill>
                <a:latin typeface="Georgia"/>
                <a:ea typeface="Georgia"/>
                <a:cs typeface="Georgia"/>
                <a:sym typeface="Georgia"/>
              </a:rPr>
              <a:t>. E quando ci sentiamo così, il corpo può diventare caldo, il cuore può battere più forte e possiamo sentire un groppo in gola.</a:t>
            </a:r>
            <a:endParaRPr sz="16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it" sz="1600">
                <a:solidFill>
                  <a:schemeClr val="dk1"/>
                </a:solidFill>
                <a:latin typeface="Georgia"/>
                <a:ea typeface="Georgia"/>
                <a:cs typeface="Georgia"/>
                <a:sym typeface="Georgia"/>
              </a:rPr>
              <a:t>È normale provare rabbia, ma ciò che conta di più è come gestirla. ci sono alcune strategie per saperla gestire, come respirare profondamente, contare fino a dieci, trovare un modo positivo per esprimere i sentimenti o chiedere aiuto a un adulto di fiducia.</a:t>
            </a:r>
            <a:endParaRPr sz="1600">
              <a:solidFill>
                <a:schemeClr val="dk1"/>
              </a:solidFill>
              <a:latin typeface="Georgia"/>
              <a:ea typeface="Georgia"/>
              <a:cs typeface="Georgia"/>
              <a:sym typeface="Georgia"/>
            </a:endParaRPr>
          </a:p>
          <a:p>
            <a:pPr indent="0" lvl="0" marL="0" rtl="0" algn="l">
              <a:lnSpc>
                <a:spcPct val="175000"/>
              </a:lnSpc>
              <a:spcBef>
                <a:spcPts val="1500"/>
              </a:spcBef>
              <a:spcAft>
                <a:spcPts val="0"/>
              </a:spcAft>
              <a:buClr>
                <a:schemeClr val="dk1"/>
              </a:buClr>
              <a:buSzPts val="770"/>
              <a:buFont typeface="Arial"/>
              <a:buNone/>
            </a:pPr>
            <a:r>
              <a:t/>
            </a:r>
            <a:endParaRPr sz="1070">
              <a:solidFill>
                <a:schemeClr val="dk1"/>
              </a:solidFill>
              <a:latin typeface="Georgia"/>
              <a:ea typeface="Georgia"/>
              <a:cs typeface="Georgia"/>
              <a:sym typeface="Georgia"/>
            </a:endParaRPr>
          </a:p>
        </p:txBody>
      </p:sp>
      <p:pic>
        <p:nvPicPr>
          <p:cNvPr id="82" name="Google Shape;82;p17"/>
          <p:cNvPicPr preferRelativeResize="0"/>
          <p:nvPr/>
        </p:nvPicPr>
        <p:blipFill>
          <a:blip r:embed="rId3">
            <a:alphaModFix/>
          </a:blip>
          <a:stretch>
            <a:fillRect/>
          </a:stretch>
        </p:blipFill>
        <p:spPr>
          <a:xfrm>
            <a:off x="152400" y="1170125"/>
            <a:ext cx="3432248" cy="34322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76200" y="289150"/>
            <a:ext cx="8991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4000">
                <a:solidFill>
                  <a:srgbClr val="B4A7D6"/>
                </a:solidFill>
                <a:latin typeface="Georgia"/>
                <a:ea typeface="Georgia"/>
                <a:cs typeface="Georgia"/>
                <a:sym typeface="Georgia"/>
              </a:rPr>
              <a:t>“Siamo agli sgoccioli”, Sofia Valmorri</a:t>
            </a:r>
            <a:endParaRPr sz="4000">
              <a:solidFill>
                <a:srgbClr val="B4A7D6"/>
              </a:solidFill>
              <a:latin typeface="Georgia"/>
              <a:ea typeface="Georgia"/>
              <a:cs typeface="Georgia"/>
              <a:sym typeface="Georgia"/>
            </a:endParaRPr>
          </a:p>
        </p:txBody>
      </p:sp>
      <p:sp>
        <p:nvSpPr>
          <p:cNvPr id="88" name="Google Shape;88;p18"/>
          <p:cNvSpPr txBox="1"/>
          <p:nvPr>
            <p:ph idx="1" type="body"/>
          </p:nvPr>
        </p:nvSpPr>
        <p:spPr>
          <a:xfrm>
            <a:off x="3819400" y="1042675"/>
            <a:ext cx="5248500" cy="410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52"/>
              <a:buNone/>
            </a:pPr>
            <a:r>
              <a:rPr lang="it" sz="1500">
                <a:solidFill>
                  <a:schemeClr val="dk1"/>
                </a:solidFill>
                <a:latin typeface="Georgia"/>
                <a:ea typeface="Georgia"/>
                <a:cs typeface="Georgia"/>
                <a:sym typeface="Georgia"/>
              </a:rPr>
              <a:t>“Devo finire in tempo questi compiti, non ci riuscirò mai!”. Ed ecco l’ansia che arriva, ci fa mancare il respiro e ci </a:t>
            </a:r>
            <a:r>
              <a:rPr lang="it" sz="1500">
                <a:solidFill>
                  <a:schemeClr val="dk1"/>
                </a:solidFill>
                <a:latin typeface="Georgia"/>
                <a:ea typeface="Georgia"/>
                <a:cs typeface="Georgia"/>
                <a:sym typeface="Georgia"/>
              </a:rPr>
              <a:t>costringe</a:t>
            </a:r>
            <a:r>
              <a:rPr lang="it" sz="1500">
                <a:solidFill>
                  <a:schemeClr val="dk1"/>
                </a:solidFill>
                <a:latin typeface="Georgia"/>
                <a:ea typeface="Georgia"/>
                <a:cs typeface="Georgia"/>
                <a:sym typeface="Georgia"/>
              </a:rPr>
              <a:t> ad allentare il colletto della nostra maglietta. </a:t>
            </a:r>
            <a:endParaRPr sz="1500">
              <a:solidFill>
                <a:schemeClr val="dk1"/>
              </a:solidFill>
              <a:latin typeface="Georgia"/>
              <a:ea typeface="Georgia"/>
              <a:cs typeface="Georgia"/>
              <a:sym typeface="Georgia"/>
            </a:endParaRPr>
          </a:p>
          <a:p>
            <a:pPr indent="0" lvl="0" marL="0" rtl="0" algn="l">
              <a:spcBef>
                <a:spcPts val="1200"/>
              </a:spcBef>
              <a:spcAft>
                <a:spcPts val="0"/>
              </a:spcAft>
              <a:buSzPts val="852"/>
              <a:buNone/>
            </a:pPr>
            <a:r>
              <a:rPr lang="it" sz="1500">
                <a:solidFill>
                  <a:schemeClr val="dk1"/>
                </a:solidFill>
                <a:latin typeface="Georgia"/>
                <a:ea typeface="Georgia"/>
                <a:cs typeface="Georgia"/>
                <a:sym typeface="Georgia"/>
              </a:rPr>
              <a:t>Non vediamo questa sensazione però solo come qualcosa di negativo! L’ansia è il carburante del nostro treno, che alimenta la nostra corsa, e ci spinge a dare sempre il massimo come per esempio durante un compito in classe.</a:t>
            </a:r>
            <a:endParaRPr sz="1500">
              <a:solidFill>
                <a:schemeClr val="dk1"/>
              </a:solidFill>
              <a:latin typeface="Georgia"/>
              <a:ea typeface="Georgia"/>
              <a:cs typeface="Georgia"/>
              <a:sym typeface="Georgia"/>
            </a:endParaRPr>
          </a:p>
          <a:p>
            <a:pPr indent="0" lvl="0" marL="0" rtl="0" algn="l">
              <a:spcBef>
                <a:spcPts val="1200"/>
              </a:spcBef>
              <a:spcAft>
                <a:spcPts val="0"/>
              </a:spcAft>
              <a:buSzPts val="852"/>
              <a:buNone/>
            </a:pPr>
            <a:r>
              <a:rPr lang="it" sz="1500">
                <a:solidFill>
                  <a:schemeClr val="dk1"/>
                </a:solidFill>
                <a:latin typeface="Georgia"/>
                <a:ea typeface="Georgia"/>
                <a:cs typeface="Georgia"/>
                <a:sym typeface="Georgia"/>
              </a:rPr>
              <a:t>Questa</a:t>
            </a:r>
            <a:r>
              <a:rPr lang="it" sz="1500">
                <a:solidFill>
                  <a:schemeClr val="dk1"/>
                </a:solidFill>
                <a:latin typeface="Georgia"/>
                <a:ea typeface="Georgia"/>
                <a:cs typeface="Georgia"/>
                <a:sym typeface="Georgia"/>
              </a:rPr>
              <a:t> emozione la proviamo tutti, ci aiuta a proteggerci dai pericoli. L’ansia è una nostra alleata, si attiva per tenerci svegli, per non farci dimenticare la data di una verifica importante.</a:t>
            </a:r>
            <a:endParaRPr sz="1500">
              <a:solidFill>
                <a:schemeClr val="dk1"/>
              </a:solidFill>
              <a:latin typeface="Georgia"/>
              <a:ea typeface="Georgia"/>
              <a:cs typeface="Georgia"/>
              <a:sym typeface="Georgia"/>
            </a:endParaRPr>
          </a:p>
          <a:p>
            <a:pPr indent="0" lvl="0" marL="0" rtl="0" algn="l">
              <a:spcBef>
                <a:spcPts val="1200"/>
              </a:spcBef>
              <a:spcAft>
                <a:spcPts val="1200"/>
              </a:spcAft>
              <a:buSzPts val="852"/>
              <a:buNone/>
            </a:pPr>
            <a:r>
              <a:rPr lang="it" sz="1500">
                <a:solidFill>
                  <a:schemeClr val="dk1"/>
                </a:solidFill>
                <a:latin typeface="Georgia"/>
                <a:ea typeface="Georgia"/>
                <a:cs typeface="Georgia"/>
                <a:sym typeface="Georgia"/>
              </a:rPr>
              <a:t>Parlare della nostra ansia ci aiuta ad essere più leggeri e a non accumularne tanta, </a:t>
            </a:r>
            <a:r>
              <a:rPr lang="it" sz="1500">
                <a:solidFill>
                  <a:schemeClr val="dk1"/>
                </a:solidFill>
                <a:latin typeface="Georgia"/>
                <a:ea typeface="Georgia"/>
                <a:cs typeface="Georgia"/>
                <a:sym typeface="Georgia"/>
              </a:rPr>
              <a:t>potrebbe</a:t>
            </a:r>
            <a:r>
              <a:rPr lang="it" sz="1500">
                <a:solidFill>
                  <a:schemeClr val="dk1"/>
                </a:solidFill>
                <a:latin typeface="Georgia"/>
                <a:ea typeface="Georgia"/>
                <a:cs typeface="Georgia"/>
                <a:sym typeface="Georgia"/>
              </a:rPr>
              <a:t> diventare pericoloso!</a:t>
            </a:r>
            <a:endParaRPr sz="1500">
              <a:solidFill>
                <a:schemeClr val="dk1"/>
              </a:solidFill>
              <a:latin typeface="Georgia"/>
              <a:ea typeface="Georgia"/>
              <a:cs typeface="Georgia"/>
              <a:sym typeface="Georgia"/>
            </a:endParaRPr>
          </a:p>
        </p:txBody>
      </p:sp>
      <p:pic>
        <p:nvPicPr>
          <p:cNvPr id="89" name="Google Shape;89;p18"/>
          <p:cNvPicPr preferRelativeResize="0"/>
          <p:nvPr/>
        </p:nvPicPr>
        <p:blipFill>
          <a:blip r:embed="rId3">
            <a:alphaModFix/>
          </a:blip>
          <a:stretch>
            <a:fillRect/>
          </a:stretch>
        </p:blipFill>
        <p:spPr>
          <a:xfrm>
            <a:off x="152400" y="1152475"/>
            <a:ext cx="3667000" cy="366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93"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311700" y="1207413"/>
            <a:ext cx="3786824" cy="3786824"/>
          </a:xfrm>
          <a:prstGeom prst="rect">
            <a:avLst/>
          </a:prstGeom>
          <a:noFill/>
          <a:ln>
            <a:noFill/>
          </a:ln>
        </p:spPr>
      </p:pic>
      <p:sp>
        <p:nvSpPr>
          <p:cNvPr id="95" name="Google Shape;95;p19"/>
          <p:cNvSpPr txBox="1"/>
          <p:nvPr>
            <p:ph type="title"/>
          </p:nvPr>
        </p:nvSpPr>
        <p:spPr>
          <a:xfrm>
            <a:off x="221600" y="263625"/>
            <a:ext cx="9144000" cy="1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4020">
                <a:solidFill>
                  <a:srgbClr val="6D9EEB"/>
                </a:solidFill>
                <a:latin typeface="Georgia"/>
                <a:ea typeface="Georgia"/>
                <a:cs typeface="Georgia"/>
                <a:sym typeface="Georgia"/>
              </a:rPr>
              <a:t>“Il biscotto proibito”, Chiara Dalpiaz</a:t>
            </a:r>
            <a:endParaRPr sz="4020">
              <a:solidFill>
                <a:srgbClr val="6D9EEB"/>
              </a:solidFill>
              <a:latin typeface="Georgia"/>
              <a:ea typeface="Georgia"/>
              <a:cs typeface="Georgia"/>
              <a:sym typeface="Georgia"/>
            </a:endParaRPr>
          </a:p>
        </p:txBody>
      </p:sp>
      <p:sp>
        <p:nvSpPr>
          <p:cNvPr id="96" name="Google Shape;96;p19"/>
          <p:cNvSpPr txBox="1"/>
          <p:nvPr/>
        </p:nvSpPr>
        <p:spPr>
          <a:xfrm flipH="1" rot="-2356">
            <a:off x="4175099" y="1094625"/>
            <a:ext cx="4814701" cy="361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300">
                <a:solidFill>
                  <a:schemeClr val="dk1"/>
                </a:solidFill>
                <a:latin typeface="Georgia"/>
                <a:ea typeface="Georgia"/>
                <a:cs typeface="Georgia"/>
                <a:sym typeface="Georgia"/>
              </a:rPr>
              <a:t>La tristezza è uno dei sentimenti più forti e più impattanti, più difficile da accettare. Soffriamo, non ci fa stare bene. Ci colpisce molto spesso e rapidamente: quando riceviamo un “no”, quando veniamo sgridati </a:t>
            </a:r>
            <a:r>
              <a:rPr lang="it" sz="1300">
                <a:solidFill>
                  <a:schemeClr val="dk1"/>
                </a:solidFill>
                <a:latin typeface="Georgia"/>
                <a:ea typeface="Georgia"/>
                <a:cs typeface="Georgia"/>
                <a:sym typeface="Georgia"/>
              </a:rPr>
              <a:t>perché vogliamo</a:t>
            </a:r>
            <a:r>
              <a:rPr lang="it" sz="1300">
                <a:solidFill>
                  <a:schemeClr val="dk1"/>
                </a:solidFill>
                <a:latin typeface="Georgia"/>
                <a:ea typeface="Georgia"/>
                <a:cs typeface="Georgia"/>
                <a:sym typeface="Georgia"/>
              </a:rPr>
              <a:t> un biscotto prima del pasto…</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it" sz="1300">
                <a:solidFill>
                  <a:schemeClr val="dk1"/>
                </a:solidFill>
                <a:latin typeface="Georgia"/>
                <a:ea typeface="Georgia"/>
                <a:cs typeface="Georgia"/>
                <a:sym typeface="Georgia"/>
              </a:rPr>
              <a:t>È proprio così che mi sentivo da bambina quando un adulto mi sgridava, quando facevo qualcosa che non andava bene. Ho deciso di raffigurare le mie sensazioni con questa foto, cercando di rendere la mano dell’adulto in primo piano come se incombesse sulla situazione e cogliesse il bambino nell’azione “vietata”, in conseguenza abbiamo i due occhi arrossati da cui scendono le lacrime della tristezza. </a:t>
            </a:r>
            <a:endParaRPr sz="1300">
              <a:solidFill>
                <a:schemeClr val="dk1"/>
              </a:solidFill>
              <a:latin typeface="Georgia"/>
              <a:ea typeface="Georgia"/>
              <a:cs typeface="Georgia"/>
              <a:sym typeface="Georgia"/>
            </a:endParaRPr>
          </a:p>
          <a:p>
            <a:pPr indent="0" lvl="0" marL="0" rtl="0" algn="l">
              <a:spcBef>
                <a:spcPts val="0"/>
              </a:spcBef>
              <a:spcAft>
                <a:spcPts val="0"/>
              </a:spcAft>
              <a:buNone/>
            </a:pPr>
            <a:r>
              <a:rPr lang="it" sz="1300">
                <a:solidFill>
                  <a:schemeClr val="dk1"/>
                </a:solidFill>
                <a:latin typeface="Georgia"/>
                <a:ea typeface="Georgia"/>
                <a:cs typeface="Georgia"/>
                <a:sym typeface="Georgia"/>
              </a:rPr>
              <a:t>Ci sentiamo sbagliati provando un vuoto e un dispiacere dentro il petto. È bene riconoscere l’importanza che questa emozione da al nostro vivere, accettandola. Se non ci fosse, come potremmo riconoscere la felicità? È anche con lei che la nostra vita si anima e ci tiene attivi, che noia se fossimo sempre felici!</a:t>
            </a:r>
            <a:endParaRPr sz="1300">
              <a:solidFill>
                <a:schemeClr val="dk1"/>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