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4F89E2-A3F1-BD5C-8DA4-607BD7E32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0029" y="400507"/>
            <a:ext cx="8915399" cy="2262781"/>
          </a:xfrm>
        </p:spPr>
        <p:txBody>
          <a:bodyPr/>
          <a:lstStyle/>
          <a:p>
            <a:r>
              <a:rPr lang="it-IT" dirty="0"/>
              <a:t>L’UOMO CHE PIANTAVA GLI ALBERI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12F9C2-EDC0-B373-EAA8-2C1A95EC0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547" y="2865858"/>
            <a:ext cx="3731120" cy="1126283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JEAN GIONO</a:t>
            </a:r>
          </a:p>
        </p:txBody>
      </p:sp>
    </p:spTree>
    <p:extLst>
      <p:ext uri="{BB962C8B-B14F-4D97-AF65-F5344CB8AC3E}">
        <p14:creationId xmlns:p14="http://schemas.microsoft.com/office/powerpoint/2010/main" val="496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4D0A40-DBDF-33C9-6DED-3C5BF279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33" y="2702623"/>
            <a:ext cx="5925312" cy="2063230"/>
          </a:xfrm>
        </p:spPr>
        <p:txBody>
          <a:bodyPr>
            <a:noAutofit/>
          </a:bodyPr>
          <a:lstStyle/>
          <a:p>
            <a:r>
              <a:rPr lang="it-IT" sz="2400" b="1" dirty="0"/>
              <a:t>PERCHÉ L’ACQUA È COSÌ IMPORTANTE?</a:t>
            </a:r>
            <a:br>
              <a:rPr lang="it-IT" sz="2400" b="1" dirty="0"/>
            </a:br>
            <a:br>
              <a:rPr lang="it-IT" sz="2400" b="1" dirty="0"/>
            </a:br>
            <a:r>
              <a:rPr lang="it-IT" sz="2400" b="1" dirty="0"/>
              <a:t>COME POSSIAMO RISPARMIARLA E</a:t>
            </a:r>
            <a:br>
              <a:rPr lang="it-IT" sz="2400" b="1" dirty="0"/>
            </a:br>
            <a:br>
              <a:rPr lang="it-IT" sz="2400" b="1" dirty="0"/>
            </a:br>
            <a:r>
              <a:rPr lang="it-IT" sz="2400" b="1" dirty="0"/>
              <a:t>NON INQUINARLA?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A01C25-99EB-AB01-9C4A-9E36E508B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06409" y="442812"/>
            <a:ext cx="4338282" cy="1649336"/>
          </a:xfrm>
        </p:spPr>
        <p:txBody>
          <a:bodyPr>
            <a:normAutofit/>
          </a:bodyPr>
          <a:lstStyle/>
          <a:p>
            <a:r>
              <a:rPr lang="it-IT" sz="2400" i="0" dirty="0">
                <a:solidFill>
                  <a:srgbClr val="333333"/>
                </a:solidFill>
                <a:effectLst/>
                <a:latin typeface="Lucida Grande"/>
              </a:rPr>
              <a:t>Con l’acqua erano riapparsi anche i salici, i giunchi, i prati, i giardini, i fiori e una certa ragione di vivere.</a:t>
            </a:r>
            <a:endParaRPr lang="it-IT" sz="2400" dirty="0"/>
          </a:p>
        </p:txBody>
      </p:sp>
      <p:pic>
        <p:nvPicPr>
          <p:cNvPr id="5" name="Picture 2" descr="La Cascata del Pian del Re. Una giornata nuvolosa e il fiume Po a Crissolo">
            <a:extLst>
              <a:ext uri="{FF2B5EF4-FFF2-40B4-BE49-F238E27FC236}">
                <a16:creationId xmlns:a16="http://schemas.microsoft.com/office/drawing/2014/main" id="{1031E58F-8538-395D-5A66-057CBEF7D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99" y="0"/>
            <a:ext cx="4040420" cy="60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3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0A7B69-040A-88C2-EF45-D8F126A81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3226" y="142407"/>
            <a:ext cx="5275692" cy="2503357"/>
          </a:xfrm>
        </p:spPr>
        <p:txBody>
          <a:bodyPr>
            <a:norm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Per una simile riuscita è stato necessario vincere le avversità; è stato necessario lottare contro lo sconforto. 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Lucida Grande"/>
              </a:rPr>
              <a:t>Bouffier</a:t>
            </a:r>
            <a:r>
              <a:rPr lang="it-IT" b="1" i="0" dirty="0">
                <a:solidFill>
                  <a:srgbClr val="333333"/>
                </a:solidFill>
                <a:effectLst/>
                <a:latin typeface="Lucida Grande"/>
              </a:rPr>
              <a:t> aveva piantato, un anno, più di diecimila aceri. Morirono tutti. L’anno dopo, abbandonò gli aceri per riprendere i faggi che riuscirono ancora meglio delle querce.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C07592-475D-390A-20AB-F3D0EE0EF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5457" y="142406"/>
            <a:ext cx="5134130" cy="2315121"/>
          </a:xfrm>
        </p:spPr>
        <p:txBody>
          <a:bodyPr/>
          <a:lstStyle/>
          <a:p>
            <a:r>
              <a:rPr lang="it-IT" sz="2000" b="0" i="0" dirty="0">
                <a:solidFill>
                  <a:srgbClr val="333333"/>
                </a:solidFill>
                <a:effectLst/>
                <a:latin typeface="Lucida Grande"/>
              </a:rPr>
              <a:t>Nel 1933 ricevette al visita di una guardia forestale che gli intimò di non accendere fuochi all’aperto</a:t>
            </a:r>
            <a:r>
              <a:rPr lang="it-IT" sz="2000" b="1" i="0" dirty="0">
                <a:solidFill>
                  <a:srgbClr val="333333"/>
                </a:solidFill>
                <a:effectLst/>
                <a:latin typeface="Lucida Grande"/>
              </a:rPr>
              <a:t> per non mettere in pericolo la crescita di quella foresta naturale. Era la prima volta, gli spiegò quell’uomo ingenuo, che si vedeva una foresta spuntare da sola.</a:t>
            </a:r>
            <a:endParaRPr lang="it-IT" sz="2000" dirty="0"/>
          </a:p>
        </p:txBody>
      </p:sp>
      <p:pic>
        <p:nvPicPr>
          <p:cNvPr id="9218" name="Picture 2" descr="forestale">
            <a:extLst>
              <a:ext uri="{FF2B5EF4-FFF2-40B4-BE49-F238E27FC236}">
                <a16:creationId xmlns:a16="http://schemas.microsoft.com/office/drawing/2014/main" id="{5D838B81-FC60-DF83-1302-B1E2D7D924C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25" y="2645764"/>
            <a:ext cx="4417264" cy="294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290FCF-B528-B0E3-7633-06A3101B604D}"/>
              </a:ext>
            </a:extLst>
          </p:cNvPr>
          <p:cNvSpPr txBox="1"/>
          <p:nvPr/>
        </p:nvSpPr>
        <p:spPr>
          <a:xfrm>
            <a:off x="981857" y="2597011"/>
            <a:ext cx="5943600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ricerca della </a:t>
            </a:r>
            <a:r>
              <a:rPr lang="it-IT" sz="1800" b="1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felicità </a:t>
            </a:r>
            <a:r>
              <a:rPr lang="it-IT" sz="1800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 legata alla </a:t>
            </a:r>
            <a:r>
              <a:rPr lang="it-IT" sz="1800" b="1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cura della cosa pubblica,</a:t>
            </a:r>
            <a:r>
              <a:rPr lang="it-IT" sz="1800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it-IT" sz="1800" spc="0" dirty="0" err="1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Elzéard</a:t>
            </a:r>
            <a:r>
              <a:rPr lang="it-IT" sz="1800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800" spc="0" dirty="0" err="1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Bouffier</a:t>
            </a:r>
            <a:r>
              <a:rPr lang="it-IT" sz="1800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compie la sua opera  </a:t>
            </a:r>
            <a:r>
              <a:rPr lang="it-IT" sz="1800" b="1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amore,</a:t>
            </a:r>
            <a:r>
              <a:rPr lang="it-IT" sz="1800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800" b="1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privo di desiderio di possesso, non per utilitarismo, non per soldi, non per gloria</a:t>
            </a:r>
            <a:r>
              <a:rPr lang="it-IT" sz="1800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it-IT" sz="1800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Quella terra </a:t>
            </a:r>
            <a:r>
              <a:rPr lang="it-IT" sz="1800" b="1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 gli apparteneva </a:t>
            </a:r>
            <a:r>
              <a:rPr lang="it-IT" sz="1800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 sapeva di chi fosse. Non gli interessava conoscere i proprietari. </a:t>
            </a:r>
            <a:endParaRPr lang="it-IT" sz="1800" spc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0CA9BD-7E64-D461-6D2E-C69AD1F277DE}"/>
              </a:ext>
            </a:extLst>
          </p:cNvPr>
          <p:cNvSpPr txBox="1"/>
          <p:nvPr/>
        </p:nvSpPr>
        <p:spPr>
          <a:xfrm>
            <a:off x="1351119" y="5859476"/>
            <a:ext cx="930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QUALI SONO LE VIRTÙ DI ELZEARD? COME NASCE E SI COLTIVA UNA VIRTÙ?</a:t>
            </a:r>
          </a:p>
        </p:txBody>
      </p:sp>
    </p:spTree>
    <p:extLst>
      <p:ext uri="{BB962C8B-B14F-4D97-AF65-F5344CB8AC3E}">
        <p14:creationId xmlns:p14="http://schemas.microsoft.com/office/powerpoint/2010/main" val="210792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EEA9A9-AD2F-4FBE-3BF4-B647153C7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3516" y="477535"/>
            <a:ext cx="4338673" cy="2058557"/>
          </a:xfrm>
        </p:spPr>
        <p:txBody>
          <a:bodyPr/>
          <a:lstStyle/>
          <a:p>
            <a:r>
              <a:rPr lang="it-IT" sz="2000" i="0" dirty="0">
                <a:solidFill>
                  <a:srgbClr val="333333"/>
                </a:solidFill>
                <a:effectLst/>
                <a:latin typeface="Lucida Grande"/>
              </a:rPr>
              <a:t>Nel 1935, una vera e propria </a:t>
            </a:r>
            <a:r>
              <a:rPr lang="it-IT" sz="2000" b="1" i="0" dirty="0">
                <a:solidFill>
                  <a:srgbClr val="333333"/>
                </a:solidFill>
                <a:effectLst/>
                <a:latin typeface="Lucida Grande"/>
              </a:rPr>
              <a:t>delegazione governativa </a:t>
            </a:r>
            <a:r>
              <a:rPr lang="it-IT" sz="2000" i="0" dirty="0">
                <a:solidFill>
                  <a:srgbClr val="333333"/>
                </a:solidFill>
                <a:effectLst/>
                <a:latin typeface="Lucida Grande"/>
              </a:rPr>
              <a:t>venne a esaminare la foresta naturale (..) </a:t>
            </a:r>
          </a:p>
          <a:p>
            <a:r>
              <a:rPr lang="it-IT" sz="2000" i="0" dirty="0">
                <a:solidFill>
                  <a:srgbClr val="333333"/>
                </a:solidFill>
                <a:effectLst/>
                <a:latin typeface="Lucida Grande"/>
              </a:rPr>
              <a:t>Fu deciso di mettere la foresta sotto la tutela dello Stato e proibire che si venisse a farne carbone.</a:t>
            </a:r>
            <a:endParaRPr lang="it-IT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07D0526-8B3C-75AE-304B-41D6935D8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6669" y="5418048"/>
            <a:ext cx="9909715" cy="1048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/>
              <a:t>       COS’È  UNA  DELEGAZIONE GOVERNATIVA? </a:t>
            </a:r>
          </a:p>
          <a:p>
            <a:pPr marL="0" indent="0">
              <a:buNone/>
            </a:pPr>
            <a:r>
              <a:rPr lang="it-IT" sz="2400" b="1" dirty="0"/>
              <a:t>      SECONDO TE QUAL È IL COMPITO DI CHI  COMANDA?  </a:t>
            </a:r>
          </a:p>
        </p:txBody>
      </p:sp>
      <p:pic>
        <p:nvPicPr>
          <p:cNvPr id="10242" name="Picture 2" descr="delegazione">
            <a:extLst>
              <a:ext uri="{FF2B5EF4-FFF2-40B4-BE49-F238E27FC236}">
                <a16:creationId xmlns:a16="http://schemas.microsoft.com/office/drawing/2014/main" id="{E4B4FBA4-EEAC-529B-3DBC-93AE1CC0CE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75" y="289069"/>
            <a:ext cx="3009406" cy="22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4B74504-8AA7-E608-ACDB-6D29650CC7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021704" y="3466447"/>
            <a:ext cx="604853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it-IT" altLang="it-IT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 sa di più di tutti. Ha trovato un bel modo di essere felice!”</a:t>
            </a:r>
            <a:endParaRPr kumimoji="0" lang="it-IT" altLang="it-IT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ucida Grande"/>
              </a:rPr>
              <a:t>È grazie a quel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ucida Grande"/>
              </a:rPr>
              <a:t>capitano</a:t>
            </a:r>
            <a:r>
              <a:rPr kumimoji="0" lang="it-IT" altLang="it-IT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Lucida Grande"/>
              </a:rPr>
              <a:t> che, non solo la foresta, ma anche la felicità di quell’uomo furono protette. </a:t>
            </a:r>
          </a:p>
        </p:txBody>
      </p:sp>
    </p:spTree>
    <p:extLst>
      <p:ext uri="{BB962C8B-B14F-4D97-AF65-F5344CB8AC3E}">
        <p14:creationId xmlns:p14="http://schemas.microsoft.com/office/powerpoint/2010/main" val="229287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4556B-484E-2242-301B-9D809C63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45" y="4775905"/>
            <a:ext cx="6399894" cy="665045"/>
          </a:xfrm>
        </p:spPr>
        <p:txBody>
          <a:bodyPr>
            <a:noAutofit/>
          </a:bodyPr>
          <a:lstStyle/>
          <a:p>
            <a:r>
              <a:rPr lang="it-IT" sz="2400" b="1" dirty="0"/>
              <a:t>A 80 ANNI ELZEARD ERA FELICE ? PERCHÉ 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A63239-0D54-F33B-9AF3-2A512275F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8084" y="505206"/>
            <a:ext cx="4516571" cy="3570040"/>
          </a:xfrm>
        </p:spPr>
        <p:txBody>
          <a:bodyPr/>
          <a:lstStyle/>
          <a:p>
            <a:r>
              <a:rPr lang="it-IT" b="1" i="0" dirty="0">
                <a:solidFill>
                  <a:srgbClr val="333333"/>
                </a:solidFill>
                <a:effectLst/>
                <a:latin typeface="Lucida Grande"/>
              </a:rPr>
              <a:t>L’opera corse un grave rischio solo durante la guerra del 1939.</a:t>
            </a:r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 Poiché‚ le automobili andavano allora col gasogeno, non c’era mai abbastanza legna. Cominciarono a tagliare le querce del 1910…..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Il pastore non aveva visto nulla. Era a trenta chilometri di distanza, e </a:t>
            </a:r>
            <a:r>
              <a:rPr lang="it-IT" b="1" i="0" dirty="0">
                <a:solidFill>
                  <a:srgbClr val="333333"/>
                </a:solidFill>
                <a:effectLst/>
                <a:latin typeface="Lucida Grande"/>
              </a:rPr>
              <a:t>continuava pacificamente il proprio lavoro, ignorando la guerra del ’39 come aveva ignorato quella del ’14.</a:t>
            </a:r>
            <a:endParaRPr lang="it-IT" dirty="0"/>
          </a:p>
        </p:txBody>
      </p:sp>
      <p:pic>
        <p:nvPicPr>
          <p:cNvPr id="11266" name="Picture 2" descr="seconda_guerra_mondiale">
            <a:extLst>
              <a:ext uri="{FF2B5EF4-FFF2-40B4-BE49-F238E27FC236}">
                <a16:creationId xmlns:a16="http://schemas.microsoft.com/office/drawing/2014/main" id="{2B07D312-A00B-71B2-92EF-CF9A0832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2" y="505206"/>
            <a:ext cx="4711184" cy="26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6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C2C5E4-9B63-A095-9B3D-B5A875106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7323" y="1005141"/>
            <a:ext cx="4313864" cy="2908491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333333"/>
                </a:solidFill>
                <a:latin typeface="Lucida Grande"/>
              </a:rPr>
              <a:t>Vi</a:t>
            </a:r>
            <a:r>
              <a:rPr lang="it-IT" sz="2000" b="0" i="0" dirty="0">
                <a:solidFill>
                  <a:srgbClr val="333333"/>
                </a:solidFill>
                <a:effectLst/>
                <a:latin typeface="Lucida Grande"/>
              </a:rPr>
              <a:t>di che avevano costruito una fontana; l’acqua vi era abbondante e, ciò che soprattutto mi commosse, vidi che vicino a essa avevano piantato un tiglio di forse quattro anni […] </a:t>
            </a:r>
          </a:p>
          <a:p>
            <a:r>
              <a:rPr lang="it-IT" sz="2000" b="0" i="0" dirty="0">
                <a:solidFill>
                  <a:srgbClr val="333333"/>
                </a:solidFill>
                <a:effectLst/>
                <a:latin typeface="Lucida Grande"/>
              </a:rPr>
              <a:t>La  speranza era dunque tornata</a:t>
            </a:r>
            <a:endParaRPr lang="it-IT" sz="2000" dirty="0"/>
          </a:p>
        </p:txBody>
      </p:sp>
      <p:pic>
        <p:nvPicPr>
          <p:cNvPr id="12290" name="Picture 2" descr="villaggio-grazioso">
            <a:extLst>
              <a:ext uri="{FF2B5EF4-FFF2-40B4-BE49-F238E27FC236}">
                <a16:creationId xmlns:a16="http://schemas.microsoft.com/office/drawing/2014/main" id="{F17B561E-0ED6-CDD2-3418-F1ED085933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8" y="1005141"/>
            <a:ext cx="5329060" cy="355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00E479-136B-8500-DE3F-C8622044B29D}"/>
              </a:ext>
            </a:extLst>
          </p:cNvPr>
          <p:cNvSpPr txBox="1"/>
          <p:nvPr/>
        </p:nvSpPr>
        <p:spPr>
          <a:xfrm>
            <a:off x="1770277" y="4996282"/>
            <a:ext cx="9770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È IL SENSO DELLA PAROLA COMUNITÀ? </a:t>
            </a:r>
          </a:p>
          <a:p>
            <a:endParaRPr lang="it-IT" sz="2400" b="1" spc="0" dirty="0">
              <a:solidFill>
                <a:srgbClr val="55595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2400" b="1" spc="0" dirty="0">
                <a:solidFill>
                  <a:srgbClr val="5559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POSSIAMO SENTIRE VICINE PERSONE SCONOSCIUTE? </a:t>
            </a:r>
            <a:endParaRPr lang="it-IT" sz="2400" b="1" spc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909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B2ED957-1324-B15E-F1C1-E18F70A4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Questa storia è </a:t>
            </a:r>
            <a:r>
              <a:rPr lang="it-IT" sz="31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PARABOLA del rapporto uomo-natura, </a:t>
            </a:r>
            <a:br>
              <a:rPr lang="it-IT" sz="31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it-IT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esempio di come gli uomini potrebbero essere altrettanto efficaci di Dio in altri campi oltre che alla distruzione</a:t>
            </a:r>
            <a:br>
              <a:rPr lang="it-IT" sz="1800" spc="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5076D20-BDF4-E5A1-BC8C-088146D7D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PRIMA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B75E87-EC7C-7D26-2EBD-3C64E6A398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paesaggio è arido e desolato</a:t>
            </a:r>
          </a:p>
          <a:p>
            <a:endParaRPr lang="it-IT" dirty="0"/>
          </a:p>
          <a:p>
            <a:r>
              <a:rPr lang="it-IT" dirty="0"/>
              <a:t>Le case sono diroccate</a:t>
            </a:r>
          </a:p>
          <a:p>
            <a:r>
              <a:rPr lang="it-IT" dirty="0"/>
              <a:t>Manca l’acqua</a:t>
            </a:r>
          </a:p>
          <a:p>
            <a:endParaRPr lang="it-IT" dirty="0"/>
          </a:p>
          <a:p>
            <a:r>
              <a:rPr lang="it-IT" dirty="0"/>
              <a:t>Le persone sono istintive e litigiose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63D6D54-345D-2305-39F3-B9D404D6E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DOPO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5D390D2-0286-2918-44BB-3C7EF4F56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270657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Grazie ad </a:t>
            </a:r>
            <a:r>
              <a:rPr lang="it-IT" dirty="0" err="1"/>
              <a:t>Elzeard</a:t>
            </a:r>
            <a:r>
              <a:rPr lang="it-IT" dirty="0"/>
              <a:t> è nata una foresta verde e rigogliosa </a:t>
            </a:r>
          </a:p>
          <a:p>
            <a:r>
              <a:rPr lang="it-IT" dirty="0"/>
              <a:t>I villaggi sono stati ricostruiti</a:t>
            </a:r>
          </a:p>
          <a:p>
            <a:r>
              <a:rPr lang="it-IT" dirty="0"/>
              <a:t>Con gli alberi è ritornata a scorrere anche l’acqua</a:t>
            </a:r>
          </a:p>
          <a:p>
            <a:r>
              <a:rPr lang="it-IT" dirty="0"/>
              <a:t>Nuove generazioni sono tornate a vivere pacificamente in quei luoghi ripopolandoli e rendendoli belli.</a:t>
            </a:r>
          </a:p>
        </p:txBody>
      </p:sp>
    </p:spTree>
    <p:extLst>
      <p:ext uri="{BB962C8B-B14F-4D97-AF65-F5344CB8AC3E}">
        <p14:creationId xmlns:p14="http://schemas.microsoft.com/office/powerpoint/2010/main" val="37516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01220-C103-1D5D-7E15-C4AB0F45A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4464" y="351130"/>
            <a:ext cx="8915399" cy="71744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CONCLUSIONE 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A2364F4D-2AE3-2829-3039-68E89A59B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5399" y="1368496"/>
            <a:ext cx="8915399" cy="1126283"/>
          </a:xfrm>
        </p:spPr>
        <p:txBody>
          <a:bodyPr>
            <a:noAutofit/>
          </a:bodyPr>
          <a:lstStyle/>
          <a:p>
            <a:r>
              <a:rPr lang="it-IT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Lucida Grande"/>
              </a:rPr>
              <a:t>Quando penso che un uomo solo, ridotto alle proprie semplici risorse fisiche e morali, è bastato a far uscire dal deserto quel paese di Canaan, trovo che, malgrado tutto, la condizione umana sia ammirevole. Ma, se metto in conto quanto c’è voluto di costanza nella grandezza d’animo e d’accanimento nella generosità per ottenere questo risultato, l’anima mi si riempie d’un enorme rispetto per quel vecchio contadino senza cultura che ha saputo portare a buon fine un’opera degna di Dio.</a:t>
            </a:r>
            <a:endParaRPr lang="it-IT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2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2D249B-BE84-ACB9-311B-38B3CF18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FORZA RAGAZZI, IL FUTURO DIPENDE ANCHE DA VOI!</a:t>
            </a:r>
          </a:p>
        </p:txBody>
      </p:sp>
    </p:spTree>
    <p:extLst>
      <p:ext uri="{BB962C8B-B14F-4D97-AF65-F5344CB8AC3E}">
        <p14:creationId xmlns:p14="http://schemas.microsoft.com/office/powerpoint/2010/main" val="404020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90FBA9-87F4-4758-86AD-9055522F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485" y="624110"/>
            <a:ext cx="4052515" cy="2389434"/>
          </a:xfrm>
        </p:spPr>
        <p:txBody>
          <a:bodyPr/>
          <a:lstStyle/>
          <a:p>
            <a:pPr algn="ctr"/>
            <a:r>
              <a:rPr lang="it-IT" sz="3600" dirty="0"/>
              <a:t>JEAN GIONO</a:t>
            </a:r>
            <a:br>
              <a:rPr lang="it-IT" sz="3600" dirty="0"/>
            </a:br>
            <a:r>
              <a:rPr lang="it-IT" sz="3600" dirty="0"/>
              <a:t>1895 – 1970</a:t>
            </a:r>
            <a:br>
              <a:rPr lang="it-IT" sz="3600" dirty="0"/>
            </a:br>
            <a:endParaRPr lang="it-IT" dirty="0"/>
          </a:p>
        </p:txBody>
      </p:sp>
      <p:pic>
        <p:nvPicPr>
          <p:cNvPr id="1026" name="Picture 2" descr="jean-giono-1895-1970">
            <a:extLst>
              <a:ext uri="{FF2B5EF4-FFF2-40B4-BE49-F238E27FC236}">
                <a16:creationId xmlns:a16="http://schemas.microsoft.com/office/drawing/2014/main" id="{5ACA6178-A788-6CF3-FD89-DC9D1E2888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47" y="351540"/>
            <a:ext cx="4528489" cy="618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0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CAE3BF5-0DCC-C2A3-3D1B-C1A0F8B6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passeggiata agli inizi del ‘900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9AA575A-6B34-6C8F-7CDB-CB70919FA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331" y="1702749"/>
            <a:ext cx="5160397" cy="576262"/>
          </a:xfrm>
        </p:spPr>
        <p:txBody>
          <a:bodyPr/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Regione francese delle Alpi che penetra in Provenza.</a:t>
            </a:r>
            <a:endParaRPr lang="it-IT" dirty="0"/>
          </a:p>
        </p:txBody>
      </p:sp>
      <p:pic>
        <p:nvPicPr>
          <p:cNvPr id="2050" name="Picture 2" descr="colline-brulle">
            <a:extLst>
              <a:ext uri="{FF2B5EF4-FFF2-40B4-BE49-F238E27FC236}">
                <a16:creationId xmlns:a16="http://schemas.microsoft.com/office/drawing/2014/main" id="{91F963A1-03D0-7BE2-0AF3-7002FFDEEA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635" y="2505715"/>
            <a:ext cx="3849365" cy="25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3B41B41-6D80-AD03-3FFC-0D419BA02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6808" y="1393212"/>
            <a:ext cx="4484536" cy="885799"/>
          </a:xfrm>
        </p:spPr>
        <p:txBody>
          <a:bodyPr/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l’unica vegetazione che vi cresceva era la lavanda selvatica</a:t>
            </a:r>
            <a:endParaRPr lang="it-IT" dirty="0"/>
          </a:p>
        </p:txBody>
      </p:sp>
      <p:pic>
        <p:nvPicPr>
          <p:cNvPr id="2052" name="Picture 4" descr="lavanda selvatica">
            <a:extLst>
              <a:ext uri="{FF2B5EF4-FFF2-40B4-BE49-F238E27FC236}">
                <a16:creationId xmlns:a16="http://schemas.microsoft.com/office/drawing/2014/main" id="{529EDB8D-090E-6463-4A8F-43712DDE019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5057" y="2414687"/>
            <a:ext cx="3614117" cy="27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367911-14E4-9C83-6709-AC96C9BE3296}"/>
              </a:ext>
            </a:extLst>
          </p:cNvPr>
          <p:cNvSpPr txBox="1"/>
          <p:nvPr/>
        </p:nvSpPr>
        <p:spPr>
          <a:xfrm>
            <a:off x="1852654" y="5454595"/>
            <a:ext cx="979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SECONDO TE QUAL È LA CAUSA  L’ARIDITÀ  DELLA NATURA? </a:t>
            </a:r>
          </a:p>
        </p:txBody>
      </p:sp>
    </p:spTree>
    <p:extLst>
      <p:ext uri="{BB962C8B-B14F-4D97-AF65-F5344CB8AC3E}">
        <p14:creationId xmlns:p14="http://schemas.microsoft.com/office/powerpoint/2010/main" val="206757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FA9AD3-E571-244D-693E-56EE6C9E7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8456" y="283378"/>
            <a:ext cx="5158964" cy="1456297"/>
          </a:xfrm>
        </p:spPr>
        <p:txBody>
          <a:bodyPr/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Mi trovavo in mezzo a una desolazione senza pari. Mi accampai di fianco allo scheletro di un villaggio abbandonato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6CBCB08-6932-19C0-676B-B203940B8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13363" y="103368"/>
            <a:ext cx="3999001" cy="2360296"/>
          </a:xfrm>
        </p:spPr>
        <p:txBody>
          <a:bodyPr/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…era una bella giornata di giugno, molto assolata, ma su quelle terre senza riparo e alte nel cielo, il vento soffiava con brutalità insopportabile</a:t>
            </a:r>
            <a:endParaRPr lang="it-IT" dirty="0"/>
          </a:p>
        </p:txBody>
      </p:sp>
      <p:pic>
        <p:nvPicPr>
          <p:cNvPr id="3074" name="Picture 2" descr="villaggio-abandonato">
            <a:extLst>
              <a:ext uri="{FF2B5EF4-FFF2-40B4-BE49-F238E27FC236}">
                <a16:creationId xmlns:a16="http://schemas.microsoft.com/office/drawing/2014/main" id="{4EBEB7A7-3D78-F0D5-9E76-0A1361AA7F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67" y="2039476"/>
            <a:ext cx="4086970" cy="3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ra una bella giornata di giugno">
            <a:extLst>
              <a:ext uri="{FF2B5EF4-FFF2-40B4-BE49-F238E27FC236}">
                <a16:creationId xmlns:a16="http://schemas.microsoft.com/office/drawing/2014/main" id="{828C0CAD-E420-A75A-4974-43CB682DCB3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04" y="2730147"/>
            <a:ext cx="4776358" cy="238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FE276A-32A4-6754-F95C-5925A9362E64}"/>
              </a:ext>
            </a:extLst>
          </p:cNvPr>
          <p:cNvSpPr txBox="1"/>
          <p:nvPr/>
        </p:nvSpPr>
        <p:spPr>
          <a:xfrm>
            <a:off x="1622067" y="5589767"/>
            <a:ext cx="1009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ANCHE LE CASE SONO ABBANDONATE PERCHÈ? </a:t>
            </a:r>
          </a:p>
        </p:txBody>
      </p:sp>
    </p:spTree>
    <p:extLst>
      <p:ext uri="{BB962C8B-B14F-4D97-AF65-F5344CB8AC3E}">
        <p14:creationId xmlns:p14="http://schemas.microsoft.com/office/powerpoint/2010/main" val="402013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22692D-E4E1-A5D7-AA11-AF3BAD5A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849" y="285143"/>
            <a:ext cx="3442914" cy="1422400"/>
          </a:xfrm>
        </p:spPr>
        <p:txBody>
          <a:bodyPr>
            <a:normAutofit fontScale="90000"/>
          </a:bodyPr>
          <a:lstStyle/>
          <a:p>
            <a:b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</a:br>
            <a:b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…mi parve di scorgere in lontananza una piccola sagoma nera in piedi. </a:t>
            </a:r>
            <a:b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it-IT" sz="2000" b="0" i="0" dirty="0">
                <a:solidFill>
                  <a:srgbClr val="333333"/>
                </a:solidFill>
                <a:effectLst/>
                <a:latin typeface="Lucida Grande"/>
              </a:rPr>
              <a:t>Mi avvicinai. Era un pastore. </a:t>
            </a:r>
            <a:br>
              <a:rPr lang="it-IT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C8F4AB-1275-A3F9-D8E7-30AB83FE3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9423" y="2117235"/>
            <a:ext cx="6001963" cy="2750750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333333"/>
                </a:solidFill>
                <a:effectLst/>
                <a:latin typeface="Lucida Grande"/>
              </a:rPr>
              <a:t>Mi fece bere dalla sua borraccia e, poco più tardi, mi portò nel suo ovile…</a:t>
            </a:r>
          </a:p>
          <a:p>
            <a:r>
              <a:rPr lang="it-IT" sz="2000" b="0" i="0" dirty="0">
                <a:solidFill>
                  <a:srgbClr val="333333"/>
                </a:solidFill>
                <a:effectLst/>
                <a:latin typeface="Lucida Grande"/>
              </a:rPr>
              <a:t>Conoscevo quei villaggi: sono posti dove si vive male e dove la gente esaspera il proprio egoismo nella speranza che ciò le permetta di andarsene</a:t>
            </a:r>
            <a:r>
              <a:rPr lang="it-IT" sz="2200" b="0" i="0" dirty="0">
                <a:solidFill>
                  <a:srgbClr val="333333"/>
                </a:solidFill>
                <a:effectLst/>
                <a:latin typeface="Lucida Grande"/>
              </a:rPr>
              <a:t>.</a:t>
            </a:r>
          </a:p>
          <a:p>
            <a:endParaRPr lang="it-IT" sz="2000" dirty="0"/>
          </a:p>
        </p:txBody>
      </p:sp>
      <p:pic>
        <p:nvPicPr>
          <p:cNvPr id="4098" name="Picture 2" descr="pastore">
            <a:extLst>
              <a:ext uri="{FF2B5EF4-FFF2-40B4-BE49-F238E27FC236}">
                <a16:creationId xmlns:a16="http://schemas.microsoft.com/office/drawing/2014/main" id="{BC9FFBAD-FE64-27DA-E36C-35D1246382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67" y="1969935"/>
            <a:ext cx="4152750" cy="30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omo-cane">
            <a:extLst>
              <a:ext uri="{FF2B5EF4-FFF2-40B4-BE49-F238E27FC236}">
                <a16:creationId xmlns:a16="http://schemas.microsoft.com/office/drawing/2014/main" id="{A9ADB32B-2238-568D-5E0F-F2C92E71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7" y="211426"/>
            <a:ext cx="2378848" cy="15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7D82BD-93DF-717F-81B4-043BF7FC19C7}"/>
              </a:ext>
            </a:extLst>
          </p:cNvPr>
          <p:cNvSpPr txBox="1"/>
          <p:nvPr/>
        </p:nvSpPr>
        <p:spPr>
          <a:xfrm>
            <a:off x="1622067" y="5277677"/>
            <a:ext cx="9350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COME MAI </a:t>
            </a:r>
            <a:r>
              <a:rPr lang="it-IT" sz="2400" b="1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ELZÉARD BOUFFIER</a:t>
            </a:r>
            <a:r>
              <a:rPr lang="it-IT" sz="24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DIVERSO </a:t>
            </a:r>
            <a:r>
              <a:rPr lang="it-IT" sz="2400" b="1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DAGLI ALTRI UOMINI, PRESI DA BEGHE E DA RANCORI?</a:t>
            </a:r>
            <a:endParaRPr lang="it-IT" sz="2400" b="1" spc="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860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F77C6-C513-DB54-ED45-CCE10143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36" y="507790"/>
            <a:ext cx="4647274" cy="1358790"/>
          </a:xfrm>
        </p:spPr>
        <p:txBody>
          <a:bodyPr>
            <a:normAutofit fontScale="90000"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l pastore prese un sacco e rovesciò sul tavolo un mucchio di ghiande. Si mise a esaminarle l’una dopo l’altra con grande attenzione, separando le buone dalle guaste. 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D7D644-B4E9-A495-CA7A-778683901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9870" y="2183517"/>
            <a:ext cx="4790397" cy="1358790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333333"/>
                </a:solidFill>
                <a:effectLst/>
                <a:latin typeface="Lucida Grande"/>
              </a:rPr>
              <a:t>La società di quell’uomo dava pace. Gli domandai l’indomani il permesso di riposarmi per l’intera giornata da lui. </a:t>
            </a:r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57CD419-A0C8-DBA3-BA02-B2AD72C2C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368" y="255713"/>
            <a:ext cx="1787632" cy="305998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E8C9C3-5399-AD44-D9FD-2724F29D3F46}"/>
              </a:ext>
            </a:extLst>
          </p:cNvPr>
          <p:cNvSpPr txBox="1"/>
          <p:nvPr/>
        </p:nvSpPr>
        <p:spPr>
          <a:xfrm>
            <a:off x="1304014" y="3872285"/>
            <a:ext cx="1026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PERCHÉ LA COMPAGNIA DI CERTI UOMINI DÀ PACE ? </a:t>
            </a:r>
          </a:p>
          <a:p>
            <a:r>
              <a:rPr lang="it-IT" sz="2400" b="1" dirty="0"/>
              <a:t>È CAPITATO ANCHE A TE DI INCONTRARE QUALCUNO COSÌ?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2C67094-DC58-CD11-8D6A-F6F2921B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0" y="386910"/>
            <a:ext cx="4000976" cy="2797588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6E0F1655-39BD-22E6-C4A3-C9F5D2A3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125" y="446089"/>
            <a:ext cx="6400799" cy="3096218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64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cola-quercia">
            <a:extLst>
              <a:ext uri="{FF2B5EF4-FFF2-40B4-BE49-F238E27FC236}">
                <a16:creationId xmlns:a16="http://schemas.microsoft.com/office/drawing/2014/main" id="{A3192924-F80A-B59D-44DB-422E7A5092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28" y="277919"/>
            <a:ext cx="2544644" cy="363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hiande">
            <a:extLst>
              <a:ext uri="{FF2B5EF4-FFF2-40B4-BE49-F238E27FC236}">
                <a16:creationId xmlns:a16="http://schemas.microsoft.com/office/drawing/2014/main" id="{E577A6DA-03A9-9192-6786-F105962828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92" y="432926"/>
            <a:ext cx="5039769" cy="335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C0B2C9-733A-2874-EA68-373AABE5101B}"/>
              </a:ext>
            </a:extLst>
          </p:cNvPr>
          <p:cNvSpPr txBox="1"/>
          <p:nvPr/>
        </p:nvSpPr>
        <p:spPr>
          <a:xfrm>
            <a:off x="1606308" y="4577018"/>
            <a:ext cx="897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PERCHÉ </a:t>
            </a:r>
            <a:r>
              <a:rPr lang="it-IT" sz="2400" b="1" kern="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 ELZÉARD BOUFFIER PIANTAVA GHIANDE?</a:t>
            </a:r>
            <a:endParaRPr lang="it-IT" sz="2400" b="1" dirty="0"/>
          </a:p>
          <a:p>
            <a:r>
              <a:rPr lang="it-IT" sz="2400" b="1" dirty="0"/>
              <a:t>QUALE IDEA TI SUGGERISCE LA NASCITA DI UN ALBERO? </a:t>
            </a:r>
          </a:p>
        </p:txBody>
      </p:sp>
    </p:spTree>
    <p:extLst>
      <p:ext uri="{BB962C8B-B14F-4D97-AF65-F5344CB8AC3E}">
        <p14:creationId xmlns:p14="http://schemas.microsoft.com/office/powerpoint/2010/main" val="6077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6041F0-124D-4EC4-BB1F-C0B1B390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6393" y="483220"/>
            <a:ext cx="3844611" cy="916314"/>
          </a:xfrm>
        </p:spPr>
        <p:txBody>
          <a:bodyPr/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La guerra del ’14 che mi impegnò per cinque anni.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E0CA26-5097-B2CB-E684-7A496CBEE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0998" y="0"/>
            <a:ext cx="5463913" cy="1917883"/>
          </a:xfrm>
        </p:spPr>
        <p:txBody>
          <a:bodyPr/>
          <a:lstStyle/>
          <a:p>
            <a:r>
              <a:rPr lang="it-IT" dirty="0">
                <a:solidFill>
                  <a:srgbClr val="333333"/>
                </a:solidFill>
                <a:latin typeface="Lucida Grande"/>
              </a:rPr>
              <a:t>..N</a:t>
            </a:r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on s’era per nulla curato della guerra. Aveva continuato  a piantare</a:t>
            </a:r>
            <a:r>
              <a:rPr lang="it-IT" dirty="0">
                <a:solidFill>
                  <a:srgbClr val="333333"/>
                </a:solidFill>
                <a:latin typeface="Lucida Grande"/>
              </a:rPr>
              <a:t> alberi. L</a:t>
            </a:r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e querce del 1910 avevano adesso dieci anni.</a:t>
            </a:r>
            <a:endParaRPr lang="it-IT" dirty="0"/>
          </a:p>
        </p:txBody>
      </p:sp>
      <p:pic>
        <p:nvPicPr>
          <p:cNvPr id="7170" name="Picture 2" descr="grande guerra">
            <a:extLst>
              <a:ext uri="{FF2B5EF4-FFF2-40B4-BE49-F238E27FC236}">
                <a16:creationId xmlns:a16="http://schemas.microsoft.com/office/drawing/2014/main" id="{BB9448B6-DA2E-886A-D6EA-D0D487774D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31" y="1637271"/>
            <a:ext cx="3425252" cy="34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querce">
            <a:extLst>
              <a:ext uri="{FF2B5EF4-FFF2-40B4-BE49-F238E27FC236}">
                <a16:creationId xmlns:a16="http://schemas.microsoft.com/office/drawing/2014/main" id="{F708B158-368B-D6CB-F4A2-A7825A127A6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85" y="2037804"/>
            <a:ext cx="4213079" cy="31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E0F301-CA1D-B96F-CA12-8042B21853E5}"/>
              </a:ext>
            </a:extLst>
          </p:cNvPr>
          <p:cNvSpPr txBox="1"/>
          <p:nvPr/>
        </p:nvSpPr>
        <p:spPr>
          <a:xfrm>
            <a:off x="1686394" y="5546361"/>
            <a:ext cx="923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CONFRONTA QUESTE 2 IMMAGINI E SPIEGA COSA TI SUGGERISCONO. </a:t>
            </a:r>
          </a:p>
        </p:txBody>
      </p:sp>
    </p:spTree>
    <p:extLst>
      <p:ext uri="{BB962C8B-B14F-4D97-AF65-F5344CB8AC3E}">
        <p14:creationId xmlns:p14="http://schemas.microsoft.com/office/powerpoint/2010/main" val="4889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7D368B-199D-B532-1CEA-102F35FD4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1384" y="474040"/>
            <a:ext cx="4871803" cy="1605970"/>
          </a:xfrm>
        </p:spPr>
        <p:txBody>
          <a:bodyPr/>
          <a:lstStyle/>
          <a:p>
            <a:r>
              <a:rPr lang="it-IT" dirty="0">
                <a:solidFill>
                  <a:srgbClr val="333333"/>
                </a:solidFill>
                <a:latin typeface="Lucida Grande"/>
              </a:rPr>
              <a:t>L</a:t>
            </a:r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a trasformazione avveniva cosi </a:t>
            </a:r>
            <a:r>
              <a:rPr lang="it-IT" b="1" i="0" dirty="0">
                <a:solidFill>
                  <a:srgbClr val="333333"/>
                </a:solidFill>
                <a:effectLst/>
                <a:latin typeface="Lucida Grande"/>
              </a:rPr>
              <a:t>lentamente</a:t>
            </a:r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 che entrava nell’abitudine senza provocare stupore.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C5FE3E-B576-934C-BEC3-D6B30C78A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1805" y="2872639"/>
            <a:ext cx="5611382" cy="2036640"/>
          </a:xfrm>
        </p:spPr>
        <p:txBody>
          <a:bodyPr/>
          <a:lstStyle/>
          <a:p>
            <a:r>
              <a:rPr lang="it-IT" sz="2400" b="1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SPIEGA QUEL «LENTAMENTE» CHE OGGI SI VIVE POCO.</a:t>
            </a:r>
          </a:p>
          <a:p>
            <a:r>
              <a:rPr lang="it-IT" sz="2400" b="1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ANCHE </a:t>
            </a:r>
            <a:r>
              <a:rPr lang="it-IT" sz="2400" b="1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</a:t>
            </a:r>
            <a:r>
              <a:rPr lang="it-IT" sz="2400" b="1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SEI PRESO DAL RITMO FRENETICO DELLA VITA ? </a:t>
            </a:r>
          </a:p>
          <a:p>
            <a:endParaRPr lang="it-IT" sz="2400" b="1" spc="-2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4B789BD-A3B0-54FE-635D-0464C18BC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0849" y="299259"/>
            <a:ext cx="4373310" cy="1955532"/>
          </a:xfrm>
        </p:spPr>
        <p:txBody>
          <a:bodyPr/>
          <a:lstStyle/>
          <a:p>
            <a:r>
              <a:rPr lang="it-IT" sz="2000" dirty="0">
                <a:solidFill>
                  <a:srgbClr val="333333"/>
                </a:solidFill>
                <a:effectLst/>
                <a:latin typeface="Lucida Grande"/>
              </a:rPr>
              <a:t>…</a:t>
            </a:r>
            <a:r>
              <a:rPr lang="it-IT" dirty="0">
                <a:solidFill>
                  <a:srgbClr val="333333"/>
                </a:solidFill>
                <a:effectLst/>
                <a:latin typeface="Lucida Grande"/>
              </a:rPr>
              <a:t>ridiscendendo al villaggio, vidi scorrere dell’acqua in ruscelli che, a memoria d’uomo, erano sempre stati secchi. </a:t>
            </a:r>
            <a:endParaRPr lang="it-IT" dirty="0"/>
          </a:p>
        </p:txBody>
      </p:sp>
      <p:pic>
        <p:nvPicPr>
          <p:cNvPr id="8194" name="Picture 2" descr="Birch with young leaves on the background of a birch grove in the spring in April">
            <a:extLst>
              <a:ext uri="{FF2B5EF4-FFF2-40B4-BE49-F238E27FC236}">
                <a16:creationId xmlns:a16="http://schemas.microsoft.com/office/drawing/2014/main" id="{F7CED824-6586-E143-C1B7-6D6FCE3F79C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33" y="3020517"/>
            <a:ext cx="4128815" cy="275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2D5050-B274-D6CC-5CAA-9AEE1916AC27}"/>
              </a:ext>
            </a:extLst>
          </p:cNvPr>
          <p:cNvSpPr txBox="1"/>
          <p:nvPr/>
        </p:nvSpPr>
        <p:spPr>
          <a:xfrm>
            <a:off x="8641829" y="5773060"/>
            <a:ext cx="2758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Lucida Grande"/>
              </a:rPr>
              <a:t>U</a:t>
            </a:r>
            <a:r>
              <a:rPr lang="it-IT" b="0" i="0" dirty="0">
                <a:solidFill>
                  <a:srgbClr val="333333"/>
                </a:solidFill>
                <a:effectLst/>
                <a:latin typeface="Lucida Grande"/>
              </a:rPr>
              <a:t>n boschetto di betulle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708745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1004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Lucida Grande</vt:lpstr>
      <vt:lpstr>Wingdings 3</vt:lpstr>
      <vt:lpstr>Filo</vt:lpstr>
      <vt:lpstr>L’UOMO CHE PIANTAVA GLI ALBERI </vt:lpstr>
      <vt:lpstr>JEAN GIONO 1895 – 1970 </vt:lpstr>
      <vt:lpstr>Una passeggiata agli inizi del ‘900</vt:lpstr>
      <vt:lpstr>Presentazione standard di PowerPoint</vt:lpstr>
      <vt:lpstr>  …mi parve di scorgere in lontananza una piccola sagoma nera in piedi.  Mi avvicinai. Era un pastore.  </vt:lpstr>
      <vt:lpstr>l pastore prese un sacco e rovesciò sul tavolo un mucchio di ghiande. Si mise a esaminarle l’una dopo l’altra con grande attenzione, separando le buone dalle guaste. </vt:lpstr>
      <vt:lpstr>Presentazione standard di PowerPoint</vt:lpstr>
      <vt:lpstr>Presentazione standard di PowerPoint</vt:lpstr>
      <vt:lpstr>Presentazione standard di PowerPoint</vt:lpstr>
      <vt:lpstr>PERCHÉ L’ACQUA È COSÌ IMPORTANTE?  COME POSSIAMO RISPARMIARLA E  NON INQUINARLA?</vt:lpstr>
      <vt:lpstr>Presentazione standard di PowerPoint</vt:lpstr>
      <vt:lpstr>Presentazione standard di PowerPoint</vt:lpstr>
      <vt:lpstr>A 80 ANNI ELZEARD ERA FELICE ? PERCHÉ ?</vt:lpstr>
      <vt:lpstr>Presentazione standard di PowerPoint</vt:lpstr>
      <vt:lpstr>Questa storia è PARABOLA del rapporto uomo-natura,   un esempio di come gli uomini potrebbero essere altrettanto efficaci di Dio in altri campi oltre che alla distruzione </vt:lpstr>
      <vt:lpstr>CONCLUSIONE </vt:lpstr>
      <vt:lpstr>FORZA RAGAZZI, IL FUTURO DIPENDE ANCHE DA VOI!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L’UOMO CHE PIANTAVA GLI ALBERI </dc:title>
  <dc:creator>Danila Miserotti</dc:creator>
  <cp:lastModifiedBy>Danila Miserotti</cp:lastModifiedBy>
  <cp:revision>9</cp:revision>
  <dcterms:created xsi:type="dcterms:W3CDTF">2024-01-26T20:10:54Z</dcterms:created>
  <dcterms:modified xsi:type="dcterms:W3CDTF">2024-01-27T09:46:48Z</dcterms:modified>
</cp:coreProperties>
</file>