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95" d="100"/>
          <a:sy n="95" d="100"/>
        </p:scale>
        <p:origin x="-121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B9EE62-66A9-2DEB-6F53-D13E6C8F4AC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347C19D-55D5-B13F-2E51-85471574A9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C042FAE-EBB1-A7B8-A61B-04B07F1A3E27}"/>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213D726A-9805-91E6-02D3-70DEE9C71EA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1C5759-BE37-F821-AA54-FD0353B93587}"/>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111932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B8ED7F-FEDB-BAB5-539E-8E328575F56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7AAD55-DADE-5B0A-1921-27752058E4D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E42DC35-CF01-44FF-6D46-B25408448265}"/>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F7768397-8297-075D-D967-46AB538D775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B2271FD-3AE0-A910-BE3C-E02295362CAC}"/>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62337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505CD5D-0404-EEFC-CECD-2A2DCD7BC78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7EB915-643D-F306-EDB6-B5755B56E6F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8C05249-F1BB-44FC-03B1-27FC18A06C68}"/>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01733A9C-8A7B-ADE4-17DE-CBBE674664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FC426F-2CE7-DFC7-EFBA-4A58D02354A0}"/>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162263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F81B60-0203-25EF-E7EE-976285DD14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C574A1-BFA3-B32A-4896-E9AD522867D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32064-14AF-E439-5ACA-4B8323119860}"/>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5A5A328F-E648-408D-6A23-F8AE766ABB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BA4E71-D0AF-970A-86A0-DD087780FEDE}"/>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415410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4F56D-C945-3623-1B27-6DB35C28AED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67F3C21-C29F-C95A-01E6-E8A048242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870EAD4-8878-01E5-E22D-C5E974BB019C}"/>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4F9249DE-F3A8-390C-1628-22CD6F04C2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7CAD03-A062-E53E-35F6-B37D9ADAC8D0}"/>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380046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D0C60-4BC2-1288-C9D8-8021568E122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8913DD-6A78-D1F7-5FDB-0AACCF166E7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0C6859A-A5D9-E47E-5625-0FEF93533EA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96C2DA9-BC5E-AF5F-3EB4-0609AE1CB191}"/>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6" name="Segnaposto piè di pagina 5">
            <a:extLst>
              <a:ext uri="{FF2B5EF4-FFF2-40B4-BE49-F238E27FC236}">
                <a16:creationId xmlns:a16="http://schemas.microsoft.com/office/drawing/2014/main" id="{69A95A95-DDDB-7CD1-BE94-906F3BEFB4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0E14681-8A1D-6ED5-FDA0-932E120E77B4}"/>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6051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48D196-0542-4836-1587-125775D14ED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0EA9FD-41C2-BD4B-126D-D63197734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53EEED8-5194-AA14-345A-767E7A338E9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CB206B6-89C4-430D-91F7-27DCC9817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2E1D53-C76E-677F-0350-160B5912930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8E0BB57-BF6F-00B2-D6E3-BF4E1B21DE0A}"/>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8" name="Segnaposto piè di pagina 7">
            <a:extLst>
              <a:ext uri="{FF2B5EF4-FFF2-40B4-BE49-F238E27FC236}">
                <a16:creationId xmlns:a16="http://schemas.microsoft.com/office/drawing/2014/main" id="{0F2D841A-78A1-E299-0B12-F91C007D821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862B58E-CC7A-1688-48B4-D8B0A0CC0009}"/>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246574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7A91F-6DA8-42F9-C9D9-4088FBA0C32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1A19B97-8A5B-2E94-8BD6-D7408AC5C971}"/>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4" name="Segnaposto piè di pagina 3">
            <a:extLst>
              <a:ext uri="{FF2B5EF4-FFF2-40B4-BE49-F238E27FC236}">
                <a16:creationId xmlns:a16="http://schemas.microsoft.com/office/drawing/2014/main" id="{D1141D72-A95D-A1C7-8029-28845913714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F7C00D3-C161-4FFC-C80F-49A9A1E228F8}"/>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239083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0C0597D-9E8F-2EC3-EC31-7A9D2D656701}"/>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3" name="Segnaposto piè di pagina 2">
            <a:extLst>
              <a:ext uri="{FF2B5EF4-FFF2-40B4-BE49-F238E27FC236}">
                <a16:creationId xmlns:a16="http://schemas.microsoft.com/office/drawing/2014/main" id="{2E7D6913-72AE-A7ED-4E8B-116D30F4747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BCE7668-4BAE-61E0-08B9-71A2914560B2}"/>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90866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CCFA8-09B0-0B01-8D16-6A915C11F1E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3D5462-6038-C67F-13A1-922415E6A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25EDB42-5C6C-8935-929D-D074F1A44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23F2B46-D0E7-799C-4BE6-C8679D45F13B}"/>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6" name="Segnaposto piè di pagina 5">
            <a:extLst>
              <a:ext uri="{FF2B5EF4-FFF2-40B4-BE49-F238E27FC236}">
                <a16:creationId xmlns:a16="http://schemas.microsoft.com/office/drawing/2014/main" id="{E48D2412-7900-E06A-DCEA-6EDB09819A8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EAE2DB-7C7D-1E42-45A6-B0298DA40EFB}"/>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218657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D23CA9-A272-C544-6D7D-DB800FE0A93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14C7D3-A01A-39B7-65C8-A582869F58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6554FF2-A233-1089-A66B-DBDD26FF7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0B8F00-C2E3-DA0D-4BD6-34BBEDF22792}"/>
              </a:ext>
            </a:extLst>
          </p:cNvPr>
          <p:cNvSpPr>
            <a:spLocks noGrp="1"/>
          </p:cNvSpPr>
          <p:nvPr>
            <p:ph type="dt" sz="half" idx="10"/>
          </p:nvPr>
        </p:nvSpPr>
        <p:spPr/>
        <p:txBody>
          <a:bodyPr/>
          <a:lstStyle/>
          <a:p>
            <a:fld id="{FA3F84DF-0F50-4C6B-A0AB-3E2A5FB5E42E}" type="datetimeFigureOut">
              <a:rPr lang="it-IT" smtClean="0"/>
              <a:t>25/11/2023</a:t>
            </a:fld>
            <a:endParaRPr lang="it-IT"/>
          </a:p>
        </p:txBody>
      </p:sp>
      <p:sp>
        <p:nvSpPr>
          <p:cNvPr id="6" name="Segnaposto piè di pagina 5">
            <a:extLst>
              <a:ext uri="{FF2B5EF4-FFF2-40B4-BE49-F238E27FC236}">
                <a16:creationId xmlns:a16="http://schemas.microsoft.com/office/drawing/2014/main" id="{A817DED8-0C56-7E4C-A59B-D491D9AE9E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C0AE329-BB2F-86E8-6E37-9D3BFAF9A546}"/>
              </a:ext>
            </a:extLst>
          </p:cNvPr>
          <p:cNvSpPr>
            <a:spLocks noGrp="1"/>
          </p:cNvSpPr>
          <p:nvPr>
            <p:ph type="sldNum" sz="quarter" idx="12"/>
          </p:nvPr>
        </p:nvSpPr>
        <p:spPr/>
        <p:txBody>
          <a:bodyPr/>
          <a:lstStyle/>
          <a:p>
            <a:fld id="{B9267FD5-ED2C-4969-9D95-7FB23F67088D}" type="slidenum">
              <a:rPr lang="it-IT" smtClean="0"/>
              <a:t>‹N›</a:t>
            </a:fld>
            <a:endParaRPr lang="it-IT"/>
          </a:p>
        </p:txBody>
      </p:sp>
    </p:spTree>
    <p:extLst>
      <p:ext uri="{BB962C8B-B14F-4D97-AF65-F5344CB8AC3E}">
        <p14:creationId xmlns:p14="http://schemas.microsoft.com/office/powerpoint/2010/main" val="114323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241F827-3D0D-7948-7898-CDF3F1910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4E9717-6E54-9501-0D88-C14C414D6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670B70-9B0A-1430-4270-38CEBA027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84DF-0F50-4C6B-A0AB-3E2A5FB5E42E}" type="datetimeFigureOut">
              <a:rPr lang="it-IT" smtClean="0"/>
              <a:t>25/11/2023</a:t>
            </a:fld>
            <a:endParaRPr lang="it-IT"/>
          </a:p>
        </p:txBody>
      </p:sp>
      <p:sp>
        <p:nvSpPr>
          <p:cNvPr id="5" name="Segnaposto piè di pagina 4">
            <a:extLst>
              <a:ext uri="{FF2B5EF4-FFF2-40B4-BE49-F238E27FC236}">
                <a16:creationId xmlns:a16="http://schemas.microsoft.com/office/drawing/2014/main" id="{6FAF2253-1C66-327B-19A2-B9A1DC7A7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F964BB1-A851-DB5C-8AAE-36AC5F774B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67FD5-ED2C-4969-9D95-7FB23F67088D}" type="slidenum">
              <a:rPr lang="it-IT" smtClean="0"/>
              <a:t>‹N›</a:t>
            </a:fld>
            <a:endParaRPr lang="it-IT"/>
          </a:p>
        </p:txBody>
      </p:sp>
    </p:spTree>
    <p:extLst>
      <p:ext uri="{BB962C8B-B14F-4D97-AF65-F5344CB8AC3E}">
        <p14:creationId xmlns:p14="http://schemas.microsoft.com/office/powerpoint/2010/main" val="3922416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D0BFF3-4170-87E9-177F-22CA16D506DA}"/>
              </a:ext>
            </a:extLst>
          </p:cNvPr>
          <p:cNvSpPr>
            <a:spLocks noGrp="1"/>
          </p:cNvSpPr>
          <p:nvPr>
            <p:ph type="ctrTitle"/>
          </p:nvPr>
        </p:nvSpPr>
        <p:spPr/>
        <p:txBody>
          <a:bodyPr/>
          <a:lstStyle/>
          <a:p>
            <a:r>
              <a:rPr lang="it-IT" dirty="0"/>
              <a:t>L’UOMO CHE PIANTAVA GLI ALBERI </a:t>
            </a:r>
          </a:p>
        </p:txBody>
      </p:sp>
      <p:sp>
        <p:nvSpPr>
          <p:cNvPr id="3" name="Sottotitolo 2">
            <a:extLst>
              <a:ext uri="{FF2B5EF4-FFF2-40B4-BE49-F238E27FC236}">
                <a16:creationId xmlns:a16="http://schemas.microsoft.com/office/drawing/2014/main" id="{DE32B166-EDA3-24D2-0F72-FF9809F90331}"/>
              </a:ext>
            </a:extLst>
          </p:cNvPr>
          <p:cNvSpPr>
            <a:spLocks noGrp="1"/>
          </p:cNvSpPr>
          <p:nvPr>
            <p:ph type="subTitle" idx="1"/>
          </p:nvPr>
        </p:nvSpPr>
        <p:spPr/>
        <p:txBody>
          <a:bodyPr/>
          <a:lstStyle/>
          <a:p>
            <a:r>
              <a:rPr lang="it-IT" dirty="0"/>
              <a:t>JEAN  GIONO</a:t>
            </a:r>
          </a:p>
        </p:txBody>
      </p:sp>
    </p:spTree>
    <p:extLst>
      <p:ext uri="{BB962C8B-B14F-4D97-AF65-F5344CB8AC3E}">
        <p14:creationId xmlns:p14="http://schemas.microsoft.com/office/powerpoint/2010/main" val="3465666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AAB1689-2948-AD1D-1D02-31958958B0EB}"/>
              </a:ext>
            </a:extLst>
          </p:cNvPr>
          <p:cNvPicPr>
            <a:picLocks noChangeAspect="1"/>
          </p:cNvPicPr>
          <p:nvPr/>
        </p:nvPicPr>
        <p:blipFill>
          <a:blip r:embed="rId2"/>
          <a:stretch>
            <a:fillRect/>
          </a:stretch>
        </p:blipFill>
        <p:spPr>
          <a:xfrm rot="10800000" flipH="1" flipV="1">
            <a:off x="722464" y="526732"/>
            <a:ext cx="4889658" cy="3790826"/>
          </a:xfrm>
          <a:prstGeom prst="rect">
            <a:avLst/>
          </a:prstGeom>
        </p:spPr>
      </p:pic>
      <p:sp>
        <p:nvSpPr>
          <p:cNvPr id="3" name="CasellaDiTesto 2">
            <a:extLst>
              <a:ext uri="{FF2B5EF4-FFF2-40B4-BE49-F238E27FC236}">
                <a16:creationId xmlns:a16="http://schemas.microsoft.com/office/drawing/2014/main" id="{33C845AC-4C90-B884-8BFD-489D98F8EE0F}"/>
              </a:ext>
            </a:extLst>
          </p:cNvPr>
          <p:cNvSpPr txBox="1"/>
          <p:nvPr/>
        </p:nvSpPr>
        <p:spPr>
          <a:xfrm>
            <a:off x="6077447" y="526732"/>
            <a:ext cx="4627659" cy="3970318"/>
          </a:xfrm>
          <a:prstGeom prst="rect">
            <a:avLst/>
          </a:prstGeom>
          <a:noFill/>
        </p:spPr>
        <p:txBody>
          <a:bodyPr wrap="square" rtlCol="0">
            <a:spAutoFit/>
          </a:bodyPr>
          <a:lstStyle/>
          <a:p>
            <a:r>
              <a:rPr lang="it-IT" sz="3600" dirty="0"/>
              <a:t>TUTTO ERA CAMBIATO : CASE NOVE, FAMIGLIE CON BAMBINI, ORTI, FIORI.</a:t>
            </a:r>
          </a:p>
          <a:p>
            <a:r>
              <a:rPr lang="it-IT" sz="3600" dirty="0"/>
              <a:t>UN POSTO IN CUI SI ERA CONTENTI DI VIVERCI.</a:t>
            </a:r>
          </a:p>
        </p:txBody>
      </p:sp>
    </p:spTree>
    <p:extLst>
      <p:ext uri="{BB962C8B-B14F-4D97-AF65-F5344CB8AC3E}">
        <p14:creationId xmlns:p14="http://schemas.microsoft.com/office/powerpoint/2010/main" val="110098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29B070-BF73-D3A7-9993-31E565F310F6}"/>
              </a:ext>
            </a:extLst>
          </p:cNvPr>
          <p:cNvPicPr>
            <a:picLocks noChangeAspect="1"/>
          </p:cNvPicPr>
          <p:nvPr/>
        </p:nvPicPr>
        <p:blipFill>
          <a:blip r:embed="rId2"/>
          <a:stretch>
            <a:fillRect/>
          </a:stretch>
        </p:blipFill>
        <p:spPr>
          <a:xfrm>
            <a:off x="1383365" y="922192"/>
            <a:ext cx="4277360" cy="4292165"/>
          </a:xfrm>
          <a:prstGeom prst="rect">
            <a:avLst/>
          </a:prstGeom>
        </p:spPr>
      </p:pic>
      <p:sp>
        <p:nvSpPr>
          <p:cNvPr id="3" name="CasellaDiTesto 2">
            <a:extLst>
              <a:ext uri="{FF2B5EF4-FFF2-40B4-BE49-F238E27FC236}">
                <a16:creationId xmlns:a16="http://schemas.microsoft.com/office/drawing/2014/main" id="{37EC06F8-3C85-B04F-A9DC-A05721EEF2EB}"/>
              </a:ext>
            </a:extLst>
          </p:cNvPr>
          <p:cNvSpPr txBox="1"/>
          <p:nvPr/>
        </p:nvSpPr>
        <p:spPr>
          <a:xfrm>
            <a:off x="6333423" y="1241659"/>
            <a:ext cx="5024388" cy="4031873"/>
          </a:xfrm>
          <a:prstGeom prst="rect">
            <a:avLst/>
          </a:prstGeom>
          <a:noFill/>
        </p:spPr>
        <p:txBody>
          <a:bodyPr wrap="square" rtlCol="0">
            <a:spAutoFit/>
          </a:bodyPr>
          <a:lstStyle/>
          <a:p>
            <a:r>
              <a:rPr lang="it-IT" sz="3200" dirty="0"/>
              <a:t>UN UOMO SOLO È BASTATO A FAR USCIRE QUEL PAESE  DA QUEL DESERTO : </a:t>
            </a:r>
          </a:p>
          <a:p>
            <a:r>
              <a:rPr lang="it-IT" sz="3200" dirty="0"/>
              <a:t>LA CONDIZIONE UMANA È AMMIREVOLE.</a:t>
            </a:r>
          </a:p>
          <a:p>
            <a:endParaRPr lang="it-IT" sz="3200" dirty="0"/>
          </a:p>
          <a:p>
            <a:r>
              <a:rPr lang="it-IT" sz="3200" dirty="0"/>
              <a:t>ELZEARD BOUFFIER MORÌ SERENAMENTE NEL 1947 </a:t>
            </a:r>
          </a:p>
        </p:txBody>
      </p:sp>
    </p:spTree>
    <p:extLst>
      <p:ext uri="{BB962C8B-B14F-4D97-AF65-F5344CB8AC3E}">
        <p14:creationId xmlns:p14="http://schemas.microsoft.com/office/powerpoint/2010/main" val="106598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8FDE2C-07E9-E55D-FF0B-553E2A5204DB}"/>
              </a:ext>
            </a:extLst>
          </p:cNvPr>
          <p:cNvPicPr>
            <a:picLocks noChangeAspect="1"/>
          </p:cNvPicPr>
          <p:nvPr/>
        </p:nvPicPr>
        <p:blipFill>
          <a:blip r:embed="rId2"/>
          <a:stretch>
            <a:fillRect/>
          </a:stretch>
        </p:blipFill>
        <p:spPr>
          <a:xfrm>
            <a:off x="1099708" y="119338"/>
            <a:ext cx="3766489" cy="6283069"/>
          </a:xfrm>
          <a:prstGeom prst="rect">
            <a:avLst/>
          </a:prstGeom>
        </p:spPr>
      </p:pic>
      <p:sp>
        <p:nvSpPr>
          <p:cNvPr id="3" name="CasellaDiTesto 2">
            <a:extLst>
              <a:ext uri="{FF2B5EF4-FFF2-40B4-BE49-F238E27FC236}">
                <a16:creationId xmlns:a16="http://schemas.microsoft.com/office/drawing/2014/main" id="{FE30AFF8-5E0B-7B17-93A7-FFA9D3225B4C}"/>
              </a:ext>
            </a:extLst>
          </p:cNvPr>
          <p:cNvSpPr txBox="1"/>
          <p:nvPr/>
        </p:nvSpPr>
        <p:spPr>
          <a:xfrm>
            <a:off x="5772647" y="429370"/>
            <a:ext cx="6297433" cy="6463308"/>
          </a:xfrm>
          <a:prstGeom prst="rect">
            <a:avLst/>
          </a:prstGeom>
          <a:noFill/>
        </p:spPr>
        <p:txBody>
          <a:bodyPr wrap="square" rtlCol="0">
            <a:spAutoFit/>
          </a:bodyPr>
          <a:lstStyle/>
          <a:p>
            <a:r>
              <a:rPr lang="it-IT" sz="3600" dirty="0"/>
              <a:t>L’AUTORE PASSEGGIAVA NELLA REGIONE CHE DALLE ALPI PASSA IN PROVENZA IN UN TERRITORIO DESERTICO E NUDO DI VEGETAZIONE, SFERZATO DA UN VENTO FREDDO E FASTIDIOSO.</a:t>
            </a:r>
          </a:p>
          <a:p>
            <a:endParaRPr lang="it-IT" sz="3600" dirty="0"/>
          </a:p>
          <a:p>
            <a:r>
              <a:rPr lang="it-IT" sz="3600" dirty="0"/>
              <a:t>ANCHE LE CASE E I POCHI ABITANTI ERANO INOSPITALI.</a:t>
            </a:r>
          </a:p>
          <a:p>
            <a:endParaRPr lang="it-IT" sz="3600" dirty="0"/>
          </a:p>
          <a:p>
            <a:r>
              <a:rPr lang="it-IT" sz="3600" dirty="0"/>
              <a:t> DOPO 3 GIORNI AVEVA SETE.</a:t>
            </a:r>
          </a:p>
          <a:p>
            <a:endParaRPr lang="it-IT" dirty="0"/>
          </a:p>
        </p:txBody>
      </p:sp>
    </p:spTree>
    <p:extLst>
      <p:ext uri="{BB962C8B-B14F-4D97-AF65-F5344CB8AC3E}">
        <p14:creationId xmlns:p14="http://schemas.microsoft.com/office/powerpoint/2010/main" val="281913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5FEB33C-DD7B-D5B2-E5EB-8FAC23B556C2}"/>
              </a:ext>
            </a:extLst>
          </p:cNvPr>
          <p:cNvPicPr>
            <a:picLocks noChangeAspect="1"/>
          </p:cNvPicPr>
          <p:nvPr/>
        </p:nvPicPr>
        <p:blipFill>
          <a:blip r:embed="rId2"/>
          <a:stretch>
            <a:fillRect/>
          </a:stretch>
        </p:blipFill>
        <p:spPr>
          <a:xfrm>
            <a:off x="7795825" y="394365"/>
            <a:ext cx="3539594" cy="6181364"/>
          </a:xfrm>
          <a:prstGeom prst="rect">
            <a:avLst/>
          </a:prstGeom>
        </p:spPr>
      </p:pic>
      <p:sp>
        <p:nvSpPr>
          <p:cNvPr id="3" name="CasellaDiTesto 2">
            <a:extLst>
              <a:ext uri="{FF2B5EF4-FFF2-40B4-BE49-F238E27FC236}">
                <a16:creationId xmlns:a16="http://schemas.microsoft.com/office/drawing/2014/main" id="{D95106FD-7D88-C01F-CA80-29CF740DC4B1}"/>
              </a:ext>
            </a:extLst>
          </p:cNvPr>
          <p:cNvSpPr txBox="1"/>
          <p:nvPr/>
        </p:nvSpPr>
        <p:spPr>
          <a:xfrm>
            <a:off x="1152939" y="818984"/>
            <a:ext cx="6305384" cy="4154984"/>
          </a:xfrm>
          <a:prstGeom prst="rect">
            <a:avLst/>
          </a:prstGeom>
          <a:noFill/>
        </p:spPr>
        <p:txBody>
          <a:bodyPr wrap="square" rtlCol="0">
            <a:spAutoFit/>
          </a:bodyPr>
          <a:lstStyle/>
          <a:p>
            <a:r>
              <a:rPr lang="it-IT" sz="4400" dirty="0"/>
              <a:t>IN LONTANANZA SCORSE UNA SAGOMA NERA : ERA UN PASTORE ,</a:t>
            </a:r>
          </a:p>
          <a:p>
            <a:r>
              <a:rPr lang="it-IT" sz="4400" dirty="0"/>
              <a:t>LO FECE BERE DALLA SULLA BORRACCIA ,</a:t>
            </a:r>
          </a:p>
          <a:p>
            <a:r>
              <a:rPr lang="it-IT" sz="4400" dirty="0"/>
              <a:t>PRLAVA POCO</a:t>
            </a:r>
          </a:p>
        </p:txBody>
      </p:sp>
    </p:spTree>
    <p:extLst>
      <p:ext uri="{BB962C8B-B14F-4D97-AF65-F5344CB8AC3E}">
        <p14:creationId xmlns:p14="http://schemas.microsoft.com/office/powerpoint/2010/main" val="290348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F2C0174-3C43-C1B9-7F0C-2B95E5BA9F70}"/>
              </a:ext>
            </a:extLst>
          </p:cNvPr>
          <p:cNvPicPr>
            <a:picLocks noChangeAspect="1"/>
          </p:cNvPicPr>
          <p:nvPr/>
        </p:nvPicPr>
        <p:blipFill>
          <a:blip r:embed="rId2"/>
          <a:stretch>
            <a:fillRect/>
          </a:stretch>
        </p:blipFill>
        <p:spPr>
          <a:xfrm>
            <a:off x="2785535" y="414755"/>
            <a:ext cx="6968066" cy="4872255"/>
          </a:xfrm>
          <a:prstGeom prst="rect">
            <a:avLst/>
          </a:prstGeom>
        </p:spPr>
      </p:pic>
      <p:sp>
        <p:nvSpPr>
          <p:cNvPr id="3" name="CasellaDiTesto 2">
            <a:extLst>
              <a:ext uri="{FF2B5EF4-FFF2-40B4-BE49-F238E27FC236}">
                <a16:creationId xmlns:a16="http://schemas.microsoft.com/office/drawing/2014/main" id="{BBE3431F-81F2-D724-4885-3568AB1AE876}"/>
              </a:ext>
            </a:extLst>
          </p:cNvPr>
          <p:cNvSpPr txBox="1"/>
          <p:nvPr/>
        </p:nvSpPr>
        <p:spPr>
          <a:xfrm>
            <a:off x="683812" y="5548224"/>
            <a:ext cx="10392355" cy="646331"/>
          </a:xfrm>
          <a:prstGeom prst="rect">
            <a:avLst/>
          </a:prstGeom>
          <a:noFill/>
        </p:spPr>
        <p:txBody>
          <a:bodyPr wrap="square" rtlCol="0">
            <a:spAutoFit/>
          </a:bodyPr>
          <a:lstStyle/>
          <a:p>
            <a:r>
              <a:rPr lang="it-IT" sz="1800" dirty="0"/>
              <a:t> </a:t>
            </a:r>
            <a:r>
              <a:rPr lang="it-IT" sz="3600" dirty="0"/>
              <a:t>LO PORTÒ A CASA SUA. ERA ORDINATA E OSPITALE.  </a:t>
            </a:r>
          </a:p>
        </p:txBody>
      </p:sp>
    </p:spTree>
    <p:extLst>
      <p:ext uri="{BB962C8B-B14F-4D97-AF65-F5344CB8AC3E}">
        <p14:creationId xmlns:p14="http://schemas.microsoft.com/office/powerpoint/2010/main" val="256851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6D3C3B-5669-5EF0-5755-FF447171FEBA}"/>
              </a:ext>
            </a:extLst>
          </p:cNvPr>
          <p:cNvPicPr>
            <a:picLocks noChangeAspect="1"/>
          </p:cNvPicPr>
          <p:nvPr/>
        </p:nvPicPr>
        <p:blipFill>
          <a:blip r:embed="rId2"/>
          <a:stretch>
            <a:fillRect/>
          </a:stretch>
        </p:blipFill>
        <p:spPr>
          <a:xfrm>
            <a:off x="672451" y="367030"/>
            <a:ext cx="3668961" cy="6280350"/>
          </a:xfrm>
          <a:prstGeom prst="rect">
            <a:avLst/>
          </a:prstGeom>
        </p:spPr>
      </p:pic>
      <p:sp>
        <p:nvSpPr>
          <p:cNvPr id="3" name="CasellaDiTesto 2">
            <a:extLst>
              <a:ext uri="{FF2B5EF4-FFF2-40B4-BE49-F238E27FC236}">
                <a16:creationId xmlns:a16="http://schemas.microsoft.com/office/drawing/2014/main" id="{6DF3A2FA-48F8-EA7D-DD2C-FA1A9D97397A}"/>
              </a:ext>
            </a:extLst>
          </p:cNvPr>
          <p:cNvSpPr txBox="1"/>
          <p:nvPr/>
        </p:nvSpPr>
        <p:spPr>
          <a:xfrm>
            <a:off x="4548147" y="652007"/>
            <a:ext cx="6337190" cy="6186309"/>
          </a:xfrm>
          <a:prstGeom prst="rect">
            <a:avLst/>
          </a:prstGeom>
          <a:noFill/>
        </p:spPr>
        <p:txBody>
          <a:bodyPr wrap="square" rtlCol="0">
            <a:spAutoFit/>
          </a:bodyPr>
          <a:lstStyle/>
          <a:p>
            <a:r>
              <a:rPr lang="it-IT" sz="4400" dirty="0"/>
              <a:t>IL RAGAZZO AVEVA BISOGNO DI ESSERE OSPITATO PER LA NOTTE PERCHÉ IL VILLAGGIO PIÙ VICINO ERA A UN GIORNO E MEZZO DI CAMMINO .</a:t>
            </a:r>
          </a:p>
          <a:p>
            <a:r>
              <a:rPr lang="it-IT" sz="4400" dirty="0"/>
              <a:t>IN QUEI VILLAGGI SI VIVEVA MALE FRA BASSEZZE E RANCORI.</a:t>
            </a:r>
          </a:p>
        </p:txBody>
      </p:sp>
    </p:spTree>
    <p:extLst>
      <p:ext uri="{BB962C8B-B14F-4D97-AF65-F5344CB8AC3E}">
        <p14:creationId xmlns:p14="http://schemas.microsoft.com/office/powerpoint/2010/main" val="317098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6C70701-2EEF-7293-0749-E2CA9CF513E1}"/>
              </a:ext>
            </a:extLst>
          </p:cNvPr>
          <p:cNvPicPr>
            <a:picLocks noChangeAspect="1"/>
          </p:cNvPicPr>
          <p:nvPr/>
        </p:nvPicPr>
        <p:blipFill>
          <a:blip r:embed="rId2"/>
          <a:stretch>
            <a:fillRect/>
          </a:stretch>
        </p:blipFill>
        <p:spPr>
          <a:xfrm>
            <a:off x="6575617" y="581121"/>
            <a:ext cx="4985579" cy="4924897"/>
          </a:xfrm>
          <a:prstGeom prst="rect">
            <a:avLst/>
          </a:prstGeom>
        </p:spPr>
      </p:pic>
      <p:sp>
        <p:nvSpPr>
          <p:cNvPr id="3" name="CasellaDiTesto 2">
            <a:extLst>
              <a:ext uri="{FF2B5EF4-FFF2-40B4-BE49-F238E27FC236}">
                <a16:creationId xmlns:a16="http://schemas.microsoft.com/office/drawing/2014/main" id="{BC5EC3DB-0A90-3927-62C1-7FF8A323A4D9}"/>
              </a:ext>
            </a:extLst>
          </p:cNvPr>
          <p:cNvSpPr txBox="1"/>
          <p:nvPr/>
        </p:nvSpPr>
        <p:spPr>
          <a:xfrm>
            <a:off x="985962" y="834887"/>
            <a:ext cx="5110038" cy="5632311"/>
          </a:xfrm>
          <a:prstGeom prst="rect">
            <a:avLst/>
          </a:prstGeom>
          <a:noFill/>
        </p:spPr>
        <p:txBody>
          <a:bodyPr wrap="square" rtlCol="0">
            <a:spAutoFit/>
          </a:bodyPr>
          <a:lstStyle/>
          <a:p>
            <a:r>
              <a:rPr lang="it-IT" sz="4000" dirty="0"/>
              <a:t>IL PASTORE MISE UN MUCCHIO DI GHIANDE BUONE SUL TAVOLO E LE DIVISE IN MUCCHIETTI DA 10.</a:t>
            </a:r>
          </a:p>
          <a:p>
            <a:r>
              <a:rPr lang="it-IT" sz="4000" dirty="0"/>
              <a:t>QUANDO EBBE SCELTO 100 GHIANDE PERFETTE, ANDARONO A DORMIRE.</a:t>
            </a:r>
          </a:p>
        </p:txBody>
      </p:sp>
    </p:spTree>
    <p:extLst>
      <p:ext uri="{BB962C8B-B14F-4D97-AF65-F5344CB8AC3E}">
        <p14:creationId xmlns:p14="http://schemas.microsoft.com/office/powerpoint/2010/main" val="183319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0B2AC5B-FA43-C1E5-E151-2B2C3C76511A}"/>
              </a:ext>
            </a:extLst>
          </p:cNvPr>
          <p:cNvPicPr>
            <a:picLocks noChangeAspect="1"/>
          </p:cNvPicPr>
          <p:nvPr/>
        </p:nvPicPr>
        <p:blipFill>
          <a:blip r:embed="rId2"/>
          <a:stretch>
            <a:fillRect/>
          </a:stretch>
        </p:blipFill>
        <p:spPr>
          <a:xfrm>
            <a:off x="318011" y="128200"/>
            <a:ext cx="4293746" cy="6456660"/>
          </a:xfrm>
          <a:prstGeom prst="rect">
            <a:avLst/>
          </a:prstGeom>
        </p:spPr>
      </p:pic>
      <p:sp>
        <p:nvSpPr>
          <p:cNvPr id="5" name="CasellaDiTesto 4">
            <a:extLst>
              <a:ext uri="{FF2B5EF4-FFF2-40B4-BE49-F238E27FC236}">
                <a16:creationId xmlns:a16="http://schemas.microsoft.com/office/drawing/2014/main" id="{589B1A4D-F06A-3D9D-E91E-C34A1AB23081}"/>
              </a:ext>
            </a:extLst>
          </p:cNvPr>
          <p:cNvSpPr txBox="1"/>
          <p:nvPr/>
        </p:nvSpPr>
        <p:spPr>
          <a:xfrm>
            <a:off x="4611757" y="278295"/>
            <a:ext cx="7421747" cy="6124754"/>
          </a:xfrm>
          <a:prstGeom prst="rect">
            <a:avLst/>
          </a:prstGeom>
          <a:noFill/>
        </p:spPr>
        <p:txBody>
          <a:bodyPr wrap="square" rtlCol="0">
            <a:spAutoFit/>
          </a:bodyPr>
          <a:lstStyle/>
          <a:p>
            <a:r>
              <a:rPr lang="it-IT" sz="2800" dirty="0"/>
              <a:t>LA COMPAGNIA DI QUELL’UOMO DAVA PACE, IL RAGAZZO VOLEVA CONOSCERLO MEGLIO COSÌ GLI  CHIESE DI RESTARE. </a:t>
            </a:r>
          </a:p>
          <a:p>
            <a:r>
              <a:rPr lang="it-IT" sz="2800" dirty="0"/>
              <a:t>L’INDOMANI LO SEGUÌ E VIDE CHE PIANTAVA QUERCE. </a:t>
            </a:r>
          </a:p>
          <a:p>
            <a:r>
              <a:rPr lang="it-IT" sz="2800" dirty="0"/>
              <a:t>A PRANZO CONOBBE MEGLIO IL PASTORE: DA 3 ANNI PIANTAVA ALBERI IN QUELLA SOLITUDINE. </a:t>
            </a:r>
          </a:p>
          <a:p>
            <a:r>
              <a:rPr lang="it-IT" sz="2800" dirty="0"/>
              <a:t>NE AVEVA PIANTATI 100.000, NE ERANO SPUNATI 20.000 E PENSAVA DI PERDERNE ANCORA LA METÀ . </a:t>
            </a:r>
          </a:p>
          <a:p>
            <a:r>
              <a:rPr lang="it-IT" sz="2800" dirty="0"/>
              <a:t>AVEVA 55 ANNI E SI CHIAMAVA ELZRARD BOUFFIER.</a:t>
            </a:r>
          </a:p>
          <a:p>
            <a:r>
              <a:rPr lang="it-IT" sz="2800" dirty="0"/>
              <a:t>AVEVA PERSO FIGLIO E MOGLIE.</a:t>
            </a:r>
          </a:p>
          <a:p>
            <a:r>
              <a:rPr lang="it-IT" sz="2800" dirty="0"/>
              <a:t>VIVEVA LENTAMENTE CON LE PECORE E IL CANE.</a:t>
            </a:r>
          </a:p>
        </p:txBody>
      </p:sp>
    </p:spTree>
    <p:extLst>
      <p:ext uri="{BB962C8B-B14F-4D97-AF65-F5344CB8AC3E}">
        <p14:creationId xmlns:p14="http://schemas.microsoft.com/office/powerpoint/2010/main" val="160593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48FF3F1-4017-1545-78AD-C4BD681B2FDB}"/>
              </a:ext>
            </a:extLst>
          </p:cNvPr>
          <p:cNvSpPr txBox="1"/>
          <p:nvPr/>
        </p:nvSpPr>
        <p:spPr>
          <a:xfrm>
            <a:off x="866692" y="572494"/>
            <a:ext cx="11036410" cy="2308324"/>
          </a:xfrm>
          <a:prstGeom prst="rect">
            <a:avLst/>
          </a:prstGeom>
          <a:noFill/>
        </p:spPr>
        <p:txBody>
          <a:bodyPr wrap="square" rtlCol="0">
            <a:spAutoFit/>
          </a:bodyPr>
          <a:lstStyle/>
          <a:p>
            <a:r>
              <a:rPr lang="it-IT" sz="2400" dirty="0"/>
              <a:t>L’ANNO SEGUENTE (1914) IL RAGAZZO FU ARRUOLATO. FINITA LA GUERRA VOLLE RITORNARE IN QUEI LUOGHI PENSANDO CHE IL VECCHIO PASTORE FOSSE MORTO. NON LO ERA, AVEVA CAMBIATO MESTIERE. LE QUERCE DEL 1910 ERANO ALTE , AVEVA CONTINUATO A PIANTARE ALBERI PER UN’ESTENSIONE DI 11 KM.</a:t>
            </a:r>
          </a:p>
          <a:p>
            <a:r>
              <a:rPr lang="it-IT" sz="2400" dirty="0"/>
              <a:t>VI ERANO BOSCHETTI DI BETULLE IN CUI AVEVA RIPRESO A SCORRERE L’ACQUA, IL VENTO ERA MENO VIOLENTO . NESSUNO SOSPETTAVA CHE FOSSE OPERA SUA!</a:t>
            </a:r>
          </a:p>
        </p:txBody>
      </p:sp>
      <p:pic>
        <p:nvPicPr>
          <p:cNvPr id="4" name="Immagine 3">
            <a:extLst>
              <a:ext uri="{FF2B5EF4-FFF2-40B4-BE49-F238E27FC236}">
                <a16:creationId xmlns:a16="http://schemas.microsoft.com/office/drawing/2014/main" id="{084B6B57-35EF-69FC-3994-6F7C2A2EBA51}"/>
              </a:ext>
            </a:extLst>
          </p:cNvPr>
          <p:cNvPicPr>
            <a:picLocks noChangeAspect="1"/>
          </p:cNvPicPr>
          <p:nvPr/>
        </p:nvPicPr>
        <p:blipFill>
          <a:blip r:embed="rId2"/>
          <a:stretch>
            <a:fillRect/>
          </a:stretch>
        </p:blipFill>
        <p:spPr>
          <a:xfrm>
            <a:off x="2981739" y="3115122"/>
            <a:ext cx="7206460" cy="3468557"/>
          </a:xfrm>
          <a:prstGeom prst="rect">
            <a:avLst/>
          </a:prstGeom>
        </p:spPr>
      </p:pic>
    </p:spTree>
    <p:extLst>
      <p:ext uri="{BB962C8B-B14F-4D97-AF65-F5344CB8AC3E}">
        <p14:creationId xmlns:p14="http://schemas.microsoft.com/office/powerpoint/2010/main" val="134392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DE8A4DD-126F-3D18-0606-FFA7B62AD69C}"/>
              </a:ext>
            </a:extLst>
          </p:cNvPr>
          <p:cNvPicPr>
            <a:picLocks noChangeAspect="1"/>
          </p:cNvPicPr>
          <p:nvPr/>
        </p:nvPicPr>
        <p:blipFill>
          <a:blip r:embed="rId2"/>
          <a:stretch>
            <a:fillRect/>
          </a:stretch>
        </p:blipFill>
        <p:spPr>
          <a:xfrm>
            <a:off x="650005" y="484380"/>
            <a:ext cx="3306445" cy="5380355"/>
          </a:xfrm>
          <a:prstGeom prst="rect">
            <a:avLst/>
          </a:prstGeom>
        </p:spPr>
      </p:pic>
      <p:sp>
        <p:nvSpPr>
          <p:cNvPr id="3" name="CasellaDiTesto 2">
            <a:extLst>
              <a:ext uri="{FF2B5EF4-FFF2-40B4-BE49-F238E27FC236}">
                <a16:creationId xmlns:a16="http://schemas.microsoft.com/office/drawing/2014/main" id="{899F1B73-2B99-5923-C5EC-C5E72ECE603C}"/>
              </a:ext>
            </a:extLst>
          </p:cNvPr>
          <p:cNvSpPr txBox="1"/>
          <p:nvPr/>
        </p:nvSpPr>
        <p:spPr>
          <a:xfrm>
            <a:off x="4065795" y="484380"/>
            <a:ext cx="7734777" cy="5262979"/>
          </a:xfrm>
          <a:prstGeom prst="rect">
            <a:avLst/>
          </a:prstGeom>
          <a:noFill/>
        </p:spPr>
        <p:txBody>
          <a:bodyPr wrap="square" rtlCol="0">
            <a:spAutoFit/>
          </a:bodyPr>
          <a:lstStyle/>
          <a:p>
            <a:r>
              <a:rPr lang="it-IT" sz="2800" dirty="0"/>
              <a:t>OGNI ANNO DAL 1920  JEAN ANDAVA A TROVARE ELZEARD CHE CONTINUAVA,NONOSTANTE LE DELUSIONI, A PIANTARE ALBERI.</a:t>
            </a:r>
          </a:p>
          <a:p>
            <a:r>
              <a:rPr lang="it-IT" sz="2800" dirty="0"/>
              <a:t>IL VECCHIO SI ALLONTANAVA NOTEVOLMENTE DA CASA PER CONTINUARE NELLA SUA IMPRESA.</a:t>
            </a:r>
          </a:p>
          <a:p>
            <a:r>
              <a:rPr lang="it-IT" sz="2800" dirty="0"/>
              <a:t>LE  GUARDIE FORESTALI  SI STUPIRONO  DI VEDERE QUELLA FORESTA E IMPEDIRONO CHE GLI ALBERI FOSSERO TAGLIATI, PRESERVANDO NON SOLO LA FORESTA MA ANCHE LA FELICITÀ DI ELZERARD.</a:t>
            </a:r>
          </a:p>
          <a:p>
            <a:r>
              <a:rPr lang="it-IT" sz="2800" dirty="0"/>
              <a:t>ANCHE LA SECONDA GUERRA MONDIALE PASSO’ SENZA CHE LUI SE NE ACCORGESSE .</a:t>
            </a:r>
          </a:p>
          <a:p>
            <a:r>
              <a:rPr lang="it-IT" sz="2800" dirty="0"/>
              <a:t>JEAN LO RIVIDE PER L’ULTIMA VOLTA NEL 1945.</a:t>
            </a:r>
          </a:p>
        </p:txBody>
      </p:sp>
    </p:spTree>
    <p:extLst>
      <p:ext uri="{BB962C8B-B14F-4D97-AF65-F5344CB8AC3E}">
        <p14:creationId xmlns:p14="http://schemas.microsoft.com/office/powerpoint/2010/main" val="205598430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445</Words>
  <Application>Microsoft Office PowerPoint</Application>
  <PresentationFormat>Widescreen</PresentationFormat>
  <Paragraphs>35</Paragraphs>
  <Slides>11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Calibri</vt:lpstr>
      <vt:lpstr>Calibri Light</vt:lpstr>
      <vt:lpstr>Tema di Office</vt:lpstr>
      <vt:lpstr>L’UOMO CHE PIANTAVA GLI ALBERI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L’UOMO CHE PIANTAVA GLI ALBERI </dc:title>
  <dc:creator>Danila Miserotti</dc:creator>
  <cp:lastModifiedBy>Danila Miserotti</cp:lastModifiedBy>
  <cp:revision>7</cp:revision>
  <dcterms:created xsi:type="dcterms:W3CDTF">2023-11-25T23:19:07Z</dcterms:created>
  <dcterms:modified xsi:type="dcterms:W3CDTF">2023-11-26T00:12:33Z</dcterms:modified>
</cp:coreProperties>
</file>