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7" r:id="rId3"/>
    <p:sldId id="258" r:id="rId4"/>
    <p:sldId id="261" r:id="rId5"/>
    <p:sldId id="259" r:id="rId6"/>
    <p:sldId id="260" r:id="rId7"/>
    <p:sldId id="263" r:id="rId8"/>
    <p:sldId id="26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12/2/2021</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1353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12/2/2021</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700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12/2/2021</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72016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12/2/2021</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4780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12/2/2021</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23859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12/2/2021</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4130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12/2/2021</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‹N›</a:t>
            </a:fld>
            <a:endParaRPr lang="en-US"/>
          </a:p>
        </p:txBody>
      </p:sp>
    </p:spTree>
    <p:extLst>
      <p:ext uri="{BB962C8B-B14F-4D97-AF65-F5344CB8AC3E}">
        <p14:creationId xmlns:p14="http://schemas.microsoft.com/office/powerpoint/2010/main" val="293231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12/2/2021</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8727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12/2/2021</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‹N›</a:t>
            </a:fld>
            <a:endParaRPr lang="en-US"/>
          </a:p>
        </p:txBody>
      </p:sp>
    </p:spTree>
    <p:extLst>
      <p:ext uri="{BB962C8B-B14F-4D97-AF65-F5344CB8AC3E}">
        <p14:creationId xmlns:p14="http://schemas.microsoft.com/office/powerpoint/2010/main" val="109186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12/2/2021</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5826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12/2/2021</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‹N›</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73689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12/2/2021</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‹N›</a:t>
            </a:fld>
            <a:endParaRPr lang="en-US"/>
          </a:p>
        </p:txBody>
      </p:sp>
    </p:spTree>
    <p:extLst>
      <p:ext uri="{BB962C8B-B14F-4D97-AF65-F5344CB8AC3E}">
        <p14:creationId xmlns:p14="http://schemas.microsoft.com/office/powerpoint/2010/main" val="205974259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69" r:id="rId6"/>
    <p:sldLayoutId id="2147483765" r:id="rId7"/>
    <p:sldLayoutId id="2147483766" r:id="rId8"/>
    <p:sldLayoutId id="2147483767" r:id="rId9"/>
    <p:sldLayoutId id="2147483768" r:id="rId10"/>
    <p:sldLayoutId id="2147483770"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orms.gle/JxZTiRyPMhq1moQn8"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openpolis.it/parole/quali-sono-le-cause-della-poverta-educativa/" TargetMode="External"/><Relationship Id="rId2" Type="http://schemas.openxmlformats.org/officeDocument/2006/relationships/hyperlink" Target="https://atlante.savethechildren.it/index.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olo 1">
            <a:extLst>
              <a:ext uri="{FF2B5EF4-FFF2-40B4-BE49-F238E27FC236}">
                <a16:creationId xmlns:a16="http://schemas.microsoft.com/office/drawing/2014/main" id="{2E4025F9-7F2A-444D-822B-7B054F6A594A}"/>
              </a:ext>
            </a:extLst>
          </p:cNvPr>
          <p:cNvSpPr>
            <a:spLocks noGrp="1"/>
          </p:cNvSpPr>
          <p:nvPr>
            <p:ph type="ctrTitle"/>
          </p:nvPr>
        </p:nvSpPr>
        <p:spPr>
          <a:xfrm>
            <a:off x="530352" y="1122363"/>
            <a:ext cx="5313400" cy="1978346"/>
          </a:xfrm>
        </p:spPr>
        <p:txBody>
          <a:bodyPr>
            <a:normAutofit/>
          </a:bodyPr>
          <a:lstStyle/>
          <a:p>
            <a:r>
              <a:rPr lang="it-IT" sz="4400" dirty="0"/>
              <a:t>DESTINAZIONE FUTURO</a:t>
            </a:r>
          </a:p>
        </p:txBody>
      </p:sp>
      <p:sp>
        <p:nvSpPr>
          <p:cNvPr id="3" name="Sottotitolo 2">
            <a:extLst>
              <a:ext uri="{FF2B5EF4-FFF2-40B4-BE49-F238E27FC236}">
                <a16:creationId xmlns:a16="http://schemas.microsoft.com/office/drawing/2014/main" id="{7E6E9D4B-F721-437D-A13E-144A2AEF32DE}"/>
              </a:ext>
            </a:extLst>
          </p:cNvPr>
          <p:cNvSpPr>
            <a:spLocks noGrp="1"/>
          </p:cNvSpPr>
          <p:nvPr>
            <p:ph type="subTitle" idx="1"/>
          </p:nvPr>
        </p:nvSpPr>
        <p:spPr>
          <a:xfrm>
            <a:off x="530352" y="3509963"/>
            <a:ext cx="5313400" cy="2418188"/>
          </a:xfrm>
        </p:spPr>
        <p:txBody>
          <a:bodyPr>
            <a:normAutofit/>
          </a:bodyPr>
          <a:lstStyle/>
          <a:p>
            <a:r>
              <a:rPr lang="it-IT"/>
              <a:t>Approfondimento sulla povertà educativa</a:t>
            </a:r>
          </a:p>
        </p:txBody>
      </p:sp>
      <p:sp>
        <p:nvSpPr>
          <p:cNvPr id="21" name="Freeform: Shape 2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70"/>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701611" y="285553"/>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3"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4"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5"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6"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7"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4" name="Picture 3">
            <a:extLst>
              <a:ext uri="{FF2B5EF4-FFF2-40B4-BE49-F238E27FC236}">
                <a16:creationId xmlns:a16="http://schemas.microsoft.com/office/drawing/2014/main" id="{CE592111-C2A5-4397-9278-6BDE06D61D45}"/>
              </a:ext>
            </a:extLst>
          </p:cNvPr>
          <p:cNvPicPr>
            <a:picLocks noChangeAspect="1"/>
          </p:cNvPicPr>
          <p:nvPr/>
        </p:nvPicPr>
        <p:blipFill rotWithShape="1">
          <a:blip r:embed="rId2">
            <a:extLst>
              <a:ext uri="{28A0092B-C50C-407E-A947-70E740481C1C}">
                <a14:useLocalDpi xmlns:a14="http://schemas.microsoft.com/office/drawing/2010/main" val="0"/>
              </a:ext>
            </a:extLst>
          </a:blip>
          <a:srcRect l="16572" t="-222" r="21017" b="224"/>
          <a:stretch/>
        </p:blipFill>
        <p:spPr>
          <a:xfrm>
            <a:off x="6522720" y="-7670"/>
            <a:ext cx="5669280" cy="6857990"/>
          </a:xfrm>
          <a:prstGeom prst="rect">
            <a:avLst/>
          </a:prstGeom>
        </p:spPr>
      </p:pic>
    </p:spTree>
    <p:extLst>
      <p:ext uri="{BB962C8B-B14F-4D97-AF65-F5344CB8AC3E}">
        <p14:creationId xmlns:p14="http://schemas.microsoft.com/office/powerpoint/2010/main" val="3186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0A8B10-F8C5-4F3A-A0DD-D79D89D208E7}"/>
              </a:ext>
            </a:extLst>
          </p:cNvPr>
          <p:cNvSpPr>
            <a:spLocks noGrp="1"/>
          </p:cNvSpPr>
          <p:nvPr>
            <p:ph type="title"/>
          </p:nvPr>
        </p:nvSpPr>
        <p:spPr>
          <a:xfrm>
            <a:off x="-406804" y="699519"/>
            <a:ext cx="6342011" cy="1325563"/>
          </a:xfrm>
        </p:spPr>
        <p:txBody>
          <a:bodyPr/>
          <a:lstStyle/>
          <a:p>
            <a:pPr algn="ctr"/>
            <a:r>
              <a:rPr lang="it-IT" dirty="0"/>
              <a:t>DEFINIZIONE</a:t>
            </a:r>
          </a:p>
        </p:txBody>
      </p:sp>
      <p:sp>
        <p:nvSpPr>
          <p:cNvPr id="4" name="Segnaposto contenuto 3">
            <a:extLst>
              <a:ext uri="{FF2B5EF4-FFF2-40B4-BE49-F238E27FC236}">
                <a16:creationId xmlns:a16="http://schemas.microsoft.com/office/drawing/2014/main" id="{DEECE5FB-8291-450E-BD05-F6B367DFFB28}"/>
              </a:ext>
            </a:extLst>
          </p:cNvPr>
          <p:cNvSpPr>
            <a:spLocks noGrp="1"/>
          </p:cNvSpPr>
          <p:nvPr>
            <p:ph sz="half" idx="1"/>
          </p:nvPr>
        </p:nvSpPr>
        <p:spPr>
          <a:xfrm>
            <a:off x="525716" y="2521884"/>
            <a:ext cx="4785585" cy="3139613"/>
          </a:xfrm>
        </p:spPr>
        <p:txBody>
          <a:bodyPr>
            <a:normAutofit fontScale="92500" lnSpcReduction="10000"/>
          </a:bodyPr>
          <a:lstStyle/>
          <a:p>
            <a:pPr algn="ctr"/>
            <a:r>
              <a:rPr lang="it-IT" dirty="0">
                <a:latin typeface="Amasis MT Pro Light" panose="020B0604020202020204" pitchFamily="18" charset="0"/>
              </a:rPr>
              <a:t>Impossibilità da parte di un minore di apprendere, formarsi, sviluppare capacità e competenze, coltivare le proprie aspirazioni e talenti.</a:t>
            </a:r>
          </a:p>
          <a:p>
            <a:pPr algn="ctr"/>
            <a:endParaRPr lang="it-IT" dirty="0">
              <a:latin typeface="Amasis MT Pro Light" panose="020B0604020202020204" pitchFamily="18" charset="0"/>
            </a:endParaRPr>
          </a:p>
          <a:p>
            <a:pPr algn="ctr"/>
            <a:r>
              <a:rPr lang="it-IT" dirty="0">
                <a:latin typeface="Amasis MT Pro Light" panose="020B0604020202020204" pitchFamily="18" charset="0"/>
              </a:rPr>
              <a:t>Non riguarda solamente il diritto allo studio, ma la mancanza di opportunità educative a tutto campo, dal diritto al gioco alle opportunità sportive.</a:t>
            </a:r>
          </a:p>
        </p:txBody>
      </p:sp>
      <p:pic>
        <p:nvPicPr>
          <p:cNvPr id="7" name="Segnaposto contenuto 6" descr="Immagine che contiene testo&#10;&#10;Descrizione generata automaticamente">
            <a:extLst>
              <a:ext uri="{FF2B5EF4-FFF2-40B4-BE49-F238E27FC236}">
                <a16:creationId xmlns:a16="http://schemas.microsoft.com/office/drawing/2014/main" id="{4A236DC5-14D3-40C5-8B7D-8C5702A4F9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0746" y="379810"/>
            <a:ext cx="4065587" cy="3049190"/>
          </a:xfrm>
          <a:prstGeom prst="roundRect">
            <a:avLst/>
          </a:prstGeom>
        </p:spPr>
      </p:pic>
      <p:pic>
        <p:nvPicPr>
          <p:cNvPr id="11" name="Immagine 10" descr="Immagine che contiene giocattolo&#10;&#10;Descrizione generata automaticamente">
            <a:extLst>
              <a:ext uri="{FF2B5EF4-FFF2-40B4-BE49-F238E27FC236}">
                <a16:creationId xmlns:a16="http://schemas.microsoft.com/office/drawing/2014/main" id="{11BFA0DC-71C0-49DF-B3BA-5DF920ACC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207" y="3607112"/>
            <a:ext cx="2871078" cy="2871078"/>
          </a:xfrm>
          <a:prstGeom prst="roundRect">
            <a:avLst/>
          </a:prstGeom>
        </p:spPr>
      </p:pic>
    </p:spTree>
    <p:extLst>
      <p:ext uri="{BB962C8B-B14F-4D97-AF65-F5344CB8AC3E}">
        <p14:creationId xmlns:p14="http://schemas.microsoft.com/office/powerpoint/2010/main" val="283941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DBEB9-F210-4782-9E41-D28B6DAFB1E4}"/>
              </a:ext>
            </a:extLst>
          </p:cNvPr>
          <p:cNvSpPr>
            <a:spLocks noGrp="1"/>
          </p:cNvSpPr>
          <p:nvPr>
            <p:ph type="title"/>
          </p:nvPr>
        </p:nvSpPr>
        <p:spPr/>
        <p:txBody>
          <a:bodyPr/>
          <a:lstStyle/>
          <a:p>
            <a:r>
              <a:rPr lang="it-IT" dirty="0"/>
              <a:t>DATI IN ITALIA</a:t>
            </a:r>
          </a:p>
        </p:txBody>
      </p:sp>
      <p:sp>
        <p:nvSpPr>
          <p:cNvPr id="3" name="Segnaposto contenuto 2">
            <a:extLst>
              <a:ext uri="{FF2B5EF4-FFF2-40B4-BE49-F238E27FC236}">
                <a16:creationId xmlns:a16="http://schemas.microsoft.com/office/drawing/2014/main" id="{732D97FB-8360-4631-9C6F-528119B5B7A8}"/>
              </a:ext>
            </a:extLst>
          </p:cNvPr>
          <p:cNvSpPr>
            <a:spLocks noGrp="1"/>
          </p:cNvSpPr>
          <p:nvPr>
            <p:ph sz="half" idx="1"/>
          </p:nvPr>
        </p:nvSpPr>
        <p:spPr/>
        <p:txBody>
          <a:bodyPr/>
          <a:lstStyle/>
          <a:p>
            <a:pPr algn="ctr"/>
            <a:r>
              <a:rPr lang="it-IT" dirty="0"/>
              <a:t>In Italia il 12,5% dei minori di 18 anni si trova in povertà assoluta.</a:t>
            </a:r>
          </a:p>
          <a:p>
            <a:pPr algn="ctr"/>
            <a:r>
              <a:rPr lang="it-IT" dirty="0"/>
              <a:t>Oltre 1,2 milioni di giovani vive in una famiglia che non può permettersi le spese minime per condurre uno stile di vita accettabile, un disagio economico che spesso si traduce in disagio educativo.</a:t>
            </a:r>
          </a:p>
        </p:txBody>
      </p:sp>
      <p:pic>
        <p:nvPicPr>
          <p:cNvPr id="6" name="Immagine 5" descr="mappa povertà in Italia - Save the Children">
            <a:extLst>
              <a:ext uri="{FF2B5EF4-FFF2-40B4-BE49-F238E27FC236}">
                <a16:creationId xmlns:a16="http://schemas.microsoft.com/office/drawing/2014/main" id="{D93C918F-E5BA-488C-B693-00DC8F227B9D}"/>
              </a:ext>
            </a:extLst>
          </p:cNvPr>
          <p:cNvPicPr>
            <a:picLocks noChangeAspect="1"/>
          </p:cNvPicPr>
          <p:nvPr/>
        </p:nvPicPr>
        <p:blipFill rotWithShape="1">
          <a:blip r:embed="rId2">
            <a:extLst>
              <a:ext uri="{28A0092B-C50C-407E-A947-70E740481C1C}">
                <a14:useLocalDpi xmlns:a14="http://schemas.microsoft.com/office/drawing/2010/main" val="0"/>
              </a:ext>
            </a:extLst>
          </a:blip>
          <a:srcRect l="-1331" t="-2530" r="954" b="5105"/>
          <a:stretch/>
        </p:blipFill>
        <p:spPr>
          <a:xfrm>
            <a:off x="5564495" y="875917"/>
            <a:ext cx="5244120" cy="3753666"/>
          </a:xfrm>
          <a:prstGeom prst="roundRect">
            <a:avLst/>
          </a:prstGeom>
        </p:spPr>
      </p:pic>
      <p:sp>
        <p:nvSpPr>
          <p:cNvPr id="7" name="CasellaDiTesto 6">
            <a:extLst>
              <a:ext uri="{FF2B5EF4-FFF2-40B4-BE49-F238E27FC236}">
                <a16:creationId xmlns:a16="http://schemas.microsoft.com/office/drawing/2014/main" id="{A17F4B8E-7D86-4DF6-8167-96237FCE32CC}"/>
              </a:ext>
            </a:extLst>
          </p:cNvPr>
          <p:cNvSpPr txBox="1"/>
          <p:nvPr/>
        </p:nvSpPr>
        <p:spPr>
          <a:xfrm>
            <a:off x="5564495" y="4629583"/>
            <a:ext cx="4445665" cy="276999"/>
          </a:xfrm>
          <a:prstGeom prst="rect">
            <a:avLst/>
          </a:prstGeom>
          <a:noFill/>
        </p:spPr>
        <p:txBody>
          <a:bodyPr wrap="square" rtlCol="0">
            <a:spAutoFit/>
          </a:bodyPr>
          <a:lstStyle/>
          <a:p>
            <a:r>
              <a:rPr lang="it-IT" sz="1200" dirty="0"/>
              <a:t>mappa della povertà in Italia – Save the Children</a:t>
            </a:r>
          </a:p>
        </p:txBody>
      </p:sp>
    </p:spTree>
    <p:extLst>
      <p:ext uri="{BB962C8B-B14F-4D97-AF65-F5344CB8AC3E}">
        <p14:creationId xmlns:p14="http://schemas.microsoft.com/office/powerpoint/2010/main" val="199320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F0588-A87B-41E4-8A54-581F1604F59E}"/>
              </a:ext>
            </a:extLst>
          </p:cNvPr>
          <p:cNvSpPr>
            <a:spLocks noGrp="1"/>
          </p:cNvSpPr>
          <p:nvPr>
            <p:ph type="title"/>
          </p:nvPr>
        </p:nvSpPr>
        <p:spPr/>
        <p:txBody>
          <a:bodyPr/>
          <a:lstStyle/>
          <a:p>
            <a:r>
              <a:rPr lang="it-IT" dirty="0"/>
              <a:t>… un disagio economico che si trasforma in disagio educativo …</a:t>
            </a:r>
          </a:p>
        </p:txBody>
      </p:sp>
      <p:sp>
        <p:nvSpPr>
          <p:cNvPr id="3" name="Segnaposto contenuto 2">
            <a:extLst>
              <a:ext uri="{FF2B5EF4-FFF2-40B4-BE49-F238E27FC236}">
                <a16:creationId xmlns:a16="http://schemas.microsoft.com/office/drawing/2014/main" id="{E248F51E-D3C0-404F-BD97-37826BAA2076}"/>
              </a:ext>
            </a:extLst>
          </p:cNvPr>
          <p:cNvSpPr>
            <a:spLocks noGrp="1"/>
          </p:cNvSpPr>
          <p:nvPr>
            <p:ph sz="half" idx="1"/>
          </p:nvPr>
        </p:nvSpPr>
        <p:spPr>
          <a:xfrm>
            <a:off x="525717" y="2570848"/>
            <a:ext cx="4645152" cy="3655077"/>
          </a:xfrm>
        </p:spPr>
        <p:txBody>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Avenir Next LT Pro"/>
                <a:ea typeface="+mn-ea"/>
                <a:cs typeface="+mn-cs"/>
              </a:rPr>
              <a:t>Non raggiungono le competenze minime in matematica e lettura il 24% dei ragazzi provenienti dalle famiglie più svantaggiate, contro il 5% di quelle che vivono in famiglie agiate.</a:t>
            </a:r>
          </a:p>
          <a:p>
            <a:endParaRPr lang="it-IT" dirty="0"/>
          </a:p>
        </p:txBody>
      </p:sp>
      <p:pic>
        <p:nvPicPr>
          <p:cNvPr id="6" name="Segnaposto contenuto 5" descr="Immagine che contiene testo, grafica vettoriale&#10;&#10;Descrizione generata automaticamente">
            <a:extLst>
              <a:ext uri="{FF2B5EF4-FFF2-40B4-BE49-F238E27FC236}">
                <a16:creationId xmlns:a16="http://schemas.microsoft.com/office/drawing/2014/main" id="{DC0DA2FB-D941-4AC5-84DA-6C9EC50A6B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2434" y="3180728"/>
            <a:ext cx="4610100" cy="2766060"/>
          </a:xfrm>
          <a:prstGeom prst="roundRect">
            <a:avLst/>
          </a:prstGeom>
        </p:spPr>
      </p:pic>
    </p:spTree>
    <p:extLst>
      <p:ext uri="{BB962C8B-B14F-4D97-AF65-F5344CB8AC3E}">
        <p14:creationId xmlns:p14="http://schemas.microsoft.com/office/powerpoint/2010/main" val="247790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edificio&#10;&#10;Descrizione generata automaticamente">
            <a:extLst>
              <a:ext uri="{FF2B5EF4-FFF2-40B4-BE49-F238E27FC236}">
                <a16:creationId xmlns:a16="http://schemas.microsoft.com/office/drawing/2014/main" id="{A16B3E48-0D4B-48D1-BB80-55D855FAB9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12744" y="977263"/>
            <a:ext cx="3138563" cy="2092375"/>
          </a:xfrm>
          <a:prstGeom prst="roundRect">
            <a:avLst/>
          </a:prstGeom>
        </p:spPr>
      </p:pic>
      <p:pic>
        <p:nvPicPr>
          <p:cNvPr id="8" name="Immagine 7" descr="Immagine che contiene testo, esterni&#10;&#10;Descrizione generata automaticamente">
            <a:extLst>
              <a:ext uri="{FF2B5EF4-FFF2-40B4-BE49-F238E27FC236}">
                <a16:creationId xmlns:a16="http://schemas.microsoft.com/office/drawing/2014/main" id="{1E02E976-DDFF-4925-B0B4-554A06F43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592" y="3788364"/>
            <a:ext cx="3278580" cy="2510162"/>
          </a:xfrm>
          <a:prstGeom prst="roundRect">
            <a:avLst/>
          </a:prstGeom>
        </p:spPr>
      </p:pic>
      <p:pic>
        <p:nvPicPr>
          <p:cNvPr id="10" name="Immagine 9" descr="Immagine che contiene erba, esterni, edificio&#10;&#10;Descrizione generata automaticamente">
            <a:extLst>
              <a:ext uri="{FF2B5EF4-FFF2-40B4-BE49-F238E27FC236}">
                <a16:creationId xmlns:a16="http://schemas.microsoft.com/office/drawing/2014/main" id="{4A287E73-175F-4FCF-A564-F893CEFD2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858" y="3194894"/>
            <a:ext cx="3138563" cy="2093422"/>
          </a:xfrm>
          <a:prstGeom prst="roundRect">
            <a:avLst/>
          </a:prstGeom>
        </p:spPr>
      </p:pic>
      <p:sp>
        <p:nvSpPr>
          <p:cNvPr id="12" name="Rettangolo 11">
            <a:extLst>
              <a:ext uri="{FF2B5EF4-FFF2-40B4-BE49-F238E27FC236}">
                <a16:creationId xmlns:a16="http://schemas.microsoft.com/office/drawing/2014/main" id="{3672A2BC-7E25-493D-ABB5-2019EA33810C}"/>
              </a:ext>
            </a:extLst>
          </p:cNvPr>
          <p:cNvSpPr/>
          <p:nvPr/>
        </p:nvSpPr>
        <p:spPr>
          <a:xfrm>
            <a:off x="340468" y="2217906"/>
            <a:ext cx="1303506" cy="1848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C573A696-6D89-4D23-8139-E9F868279958}"/>
              </a:ext>
            </a:extLst>
          </p:cNvPr>
          <p:cNvSpPr>
            <a:spLocks noGrp="1"/>
          </p:cNvSpPr>
          <p:nvPr>
            <p:ph sz="half" idx="1"/>
          </p:nvPr>
        </p:nvSpPr>
        <p:spPr>
          <a:xfrm>
            <a:off x="428440" y="2217906"/>
            <a:ext cx="4645152" cy="1984909"/>
          </a:xfrm>
        </p:spPr>
        <p:txBody>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it-IT" dirty="0">
                <a:solidFill>
                  <a:prstClr val="black"/>
                </a:solidFill>
                <a:latin typeface="Avenir Next LT Pro"/>
              </a:rPr>
              <a:t>Mancano occasioni educative, culturali e sportive tra i minori: il 53% non ha letto libri l’anno precedente, il 43% non ha praticato sport e il 55% non ha visitato musei o mostre</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it-IT" sz="2000" b="0" i="0" u="none" strike="noStrike" kern="1200" cap="none" spc="0" normalizeH="0" baseline="0" noProof="0" dirty="0">
              <a:ln>
                <a:noFill/>
              </a:ln>
              <a:solidFill>
                <a:prstClr val="black"/>
              </a:solidFill>
              <a:effectLst/>
              <a:uLnTx/>
              <a:uFillTx/>
              <a:latin typeface="Avenir Next LT Pro"/>
              <a:ea typeface="+mn-ea"/>
              <a:cs typeface="+mn-cs"/>
            </a:endParaRPr>
          </a:p>
          <a:p>
            <a:pPr algn="ctr"/>
            <a:endParaRPr lang="it-IT" dirty="0"/>
          </a:p>
        </p:txBody>
      </p:sp>
    </p:spTree>
    <p:extLst>
      <p:ext uri="{BB962C8B-B14F-4D97-AF65-F5344CB8AC3E}">
        <p14:creationId xmlns:p14="http://schemas.microsoft.com/office/powerpoint/2010/main" val="194107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AE11B4-DB08-4F96-B28D-7A8DAC8B571D}"/>
              </a:ext>
            </a:extLst>
          </p:cNvPr>
          <p:cNvSpPr>
            <a:spLocks noGrp="1"/>
          </p:cNvSpPr>
          <p:nvPr>
            <p:ph type="title"/>
          </p:nvPr>
        </p:nvSpPr>
        <p:spPr/>
        <p:txBody>
          <a:bodyPr/>
          <a:lstStyle/>
          <a:p>
            <a:r>
              <a:rPr lang="it-IT" dirty="0"/>
              <a:t>CONSIDERAZIONI</a:t>
            </a:r>
          </a:p>
        </p:txBody>
      </p:sp>
      <p:sp>
        <p:nvSpPr>
          <p:cNvPr id="3" name="Segnaposto contenuto 2">
            <a:extLst>
              <a:ext uri="{FF2B5EF4-FFF2-40B4-BE49-F238E27FC236}">
                <a16:creationId xmlns:a16="http://schemas.microsoft.com/office/drawing/2014/main" id="{9A0D5738-F77B-425E-8A90-432ECA78C2A0}"/>
              </a:ext>
            </a:extLst>
          </p:cNvPr>
          <p:cNvSpPr>
            <a:spLocks noGrp="1"/>
          </p:cNvSpPr>
          <p:nvPr>
            <p:ph sz="half" idx="1"/>
          </p:nvPr>
        </p:nvSpPr>
        <p:spPr/>
        <p:txBody>
          <a:bodyPr>
            <a:normAutofit fontScale="92500" lnSpcReduction="10000"/>
          </a:bodyPr>
          <a:lstStyle/>
          <a:p>
            <a:r>
              <a:rPr lang="it-IT" dirty="0"/>
              <a:t>C’è bisogno di fare di più, qualcosa di concreto: progetti di intervento educativo finalizzati a far aumentare le conoscenze di ciascuno a livello scolastico, laboratoriale, sperimentale e creativo.</a:t>
            </a:r>
          </a:p>
          <a:p>
            <a:r>
              <a:rPr lang="it-IT" dirty="0"/>
              <a:t>Recuperare gli spazi di vita dei bambini con progetti disegnati sul singolo, sui suoi talenti e capacità. È necessario ripensare il territorio in relazione al contesto a partire dai bisogni educativi.</a:t>
            </a:r>
          </a:p>
        </p:txBody>
      </p:sp>
      <p:pic>
        <p:nvPicPr>
          <p:cNvPr id="6" name="Segnaposto contenuto 5" descr="Immagine che contiene testo&#10;&#10;Descrizione generata automaticamente">
            <a:extLst>
              <a:ext uri="{FF2B5EF4-FFF2-40B4-BE49-F238E27FC236}">
                <a16:creationId xmlns:a16="http://schemas.microsoft.com/office/drawing/2014/main" id="{D831FF24-DDEA-41AA-B3D5-03D24189E87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894" b="13295"/>
          <a:stretch/>
        </p:blipFill>
        <p:spPr>
          <a:xfrm>
            <a:off x="7349520" y="2455999"/>
            <a:ext cx="4208683" cy="2092263"/>
          </a:xfrm>
          <a:prstGeom prst="roundRect">
            <a:avLst/>
          </a:prstGeom>
        </p:spPr>
      </p:pic>
      <p:pic>
        <p:nvPicPr>
          <p:cNvPr id="10" name="Immagine 9">
            <a:extLst>
              <a:ext uri="{FF2B5EF4-FFF2-40B4-BE49-F238E27FC236}">
                <a16:creationId xmlns:a16="http://schemas.microsoft.com/office/drawing/2014/main" id="{53605D02-D472-450E-A128-4E143B5C2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495" y="443700"/>
            <a:ext cx="3570051" cy="2243640"/>
          </a:xfrm>
          <a:prstGeom prst="roundRect">
            <a:avLst/>
          </a:prstGeom>
        </p:spPr>
      </p:pic>
      <p:pic>
        <p:nvPicPr>
          <p:cNvPr id="12" name="Immagine 11">
            <a:extLst>
              <a:ext uri="{FF2B5EF4-FFF2-40B4-BE49-F238E27FC236}">
                <a16:creationId xmlns:a16="http://schemas.microsoft.com/office/drawing/2014/main" id="{8485FECD-76E1-4663-9E69-DF17A8ED8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778" y="4248150"/>
            <a:ext cx="2400300" cy="2019300"/>
          </a:xfrm>
          <a:prstGeom prst="roundRect">
            <a:avLst/>
          </a:prstGeom>
        </p:spPr>
      </p:pic>
    </p:spTree>
    <p:extLst>
      <p:ext uri="{BB962C8B-B14F-4D97-AF65-F5344CB8AC3E}">
        <p14:creationId xmlns:p14="http://schemas.microsoft.com/office/powerpoint/2010/main" val="5963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68036-9A68-48D5-B7B2-D3DDFE971D07}"/>
              </a:ext>
            </a:extLst>
          </p:cNvPr>
          <p:cNvSpPr>
            <a:spLocks noGrp="1"/>
          </p:cNvSpPr>
          <p:nvPr>
            <p:ph type="title"/>
          </p:nvPr>
        </p:nvSpPr>
        <p:spPr/>
        <p:txBody>
          <a:bodyPr/>
          <a:lstStyle/>
          <a:p>
            <a:r>
              <a:rPr lang="it-IT" dirty="0"/>
              <a:t>È il tuo momento </a:t>
            </a:r>
          </a:p>
        </p:txBody>
      </p:sp>
      <p:sp>
        <p:nvSpPr>
          <p:cNvPr id="3" name="Segnaposto contenuto 2">
            <a:extLst>
              <a:ext uri="{FF2B5EF4-FFF2-40B4-BE49-F238E27FC236}">
                <a16:creationId xmlns:a16="http://schemas.microsoft.com/office/drawing/2014/main" id="{3470C9D8-6799-451B-ADE8-27FE5FCEEB43}"/>
              </a:ext>
            </a:extLst>
          </p:cNvPr>
          <p:cNvSpPr>
            <a:spLocks noGrp="1"/>
          </p:cNvSpPr>
          <p:nvPr>
            <p:ph sz="half" idx="1"/>
          </p:nvPr>
        </p:nvSpPr>
        <p:spPr>
          <a:xfrm>
            <a:off x="576351" y="3590858"/>
            <a:ext cx="5570283" cy="697970"/>
          </a:xfrm>
        </p:spPr>
        <p:txBody>
          <a:bodyPr/>
          <a:lstStyle/>
          <a:p>
            <a:r>
              <a:rPr lang="it-IT" dirty="0">
                <a:hlinkClick r:id="rId2"/>
              </a:rPr>
              <a:t>https://forms.gle/JxZTiRyPMhq1moQn8</a:t>
            </a:r>
            <a:endParaRPr lang="it-IT" dirty="0"/>
          </a:p>
          <a:p>
            <a:endParaRPr lang="it-IT" dirty="0"/>
          </a:p>
        </p:txBody>
      </p:sp>
      <p:pic>
        <p:nvPicPr>
          <p:cNvPr id="6" name="Segnaposto contenuto 5">
            <a:extLst>
              <a:ext uri="{FF2B5EF4-FFF2-40B4-BE49-F238E27FC236}">
                <a16:creationId xmlns:a16="http://schemas.microsoft.com/office/drawing/2014/main" id="{D7A7FD7B-BEF8-437D-BB92-01C35C7AA93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66644" y="2112631"/>
            <a:ext cx="2537795" cy="3654425"/>
          </a:xfrm>
        </p:spPr>
      </p:pic>
    </p:spTree>
    <p:extLst>
      <p:ext uri="{BB962C8B-B14F-4D97-AF65-F5344CB8AC3E}">
        <p14:creationId xmlns:p14="http://schemas.microsoft.com/office/powerpoint/2010/main" val="358970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31143-70BF-4292-903B-2E689AA5739E}"/>
              </a:ext>
            </a:extLst>
          </p:cNvPr>
          <p:cNvSpPr>
            <a:spLocks noGrp="1"/>
          </p:cNvSpPr>
          <p:nvPr>
            <p:ph type="title"/>
          </p:nvPr>
        </p:nvSpPr>
        <p:spPr/>
        <p:txBody>
          <a:bodyPr/>
          <a:lstStyle/>
          <a:p>
            <a:r>
              <a:rPr lang="it-IT" dirty="0"/>
              <a:t>SITOGRAFIA</a:t>
            </a:r>
          </a:p>
        </p:txBody>
      </p:sp>
      <p:sp>
        <p:nvSpPr>
          <p:cNvPr id="3" name="Segnaposto contenuto 2">
            <a:extLst>
              <a:ext uri="{FF2B5EF4-FFF2-40B4-BE49-F238E27FC236}">
                <a16:creationId xmlns:a16="http://schemas.microsoft.com/office/drawing/2014/main" id="{D7A5A60F-6B0C-432F-AF08-B1FB6EA3FD33}"/>
              </a:ext>
            </a:extLst>
          </p:cNvPr>
          <p:cNvSpPr>
            <a:spLocks noGrp="1"/>
          </p:cNvSpPr>
          <p:nvPr>
            <p:ph sz="half" idx="1"/>
          </p:nvPr>
        </p:nvSpPr>
        <p:spPr>
          <a:xfrm>
            <a:off x="525716" y="2521885"/>
            <a:ext cx="11011287" cy="3655077"/>
          </a:xfrm>
        </p:spPr>
        <p:txBody>
          <a:bodyPr/>
          <a:lstStyle/>
          <a:p>
            <a:r>
              <a:rPr lang="it-IT" dirty="0"/>
              <a:t>Immagine di copertina: Stanislaw </a:t>
            </a:r>
            <a:r>
              <a:rPr lang="it-IT" dirty="0" err="1"/>
              <a:t>Wyspianski</a:t>
            </a:r>
            <a:r>
              <a:rPr lang="it-IT" dirty="0"/>
              <a:t>, </a:t>
            </a:r>
            <a:r>
              <a:rPr lang="it-IT" i="1" dirty="0" err="1"/>
              <a:t>Mietek</a:t>
            </a:r>
            <a:r>
              <a:rPr lang="it-IT" i="1" dirty="0"/>
              <a:t> </a:t>
            </a:r>
            <a:r>
              <a:rPr lang="it-IT" i="1" dirty="0" err="1"/>
              <a:t>lenaing</a:t>
            </a:r>
            <a:r>
              <a:rPr lang="it-IT" i="1" dirty="0"/>
              <a:t> on </a:t>
            </a:r>
            <a:r>
              <a:rPr lang="it-IT" i="1" dirty="0" err="1"/>
              <a:t>his</a:t>
            </a:r>
            <a:r>
              <a:rPr lang="it-IT" i="1" dirty="0"/>
              <a:t> </a:t>
            </a:r>
            <a:r>
              <a:rPr lang="it-IT" i="1" dirty="0" err="1"/>
              <a:t>arms</a:t>
            </a:r>
            <a:r>
              <a:rPr lang="it-IT" dirty="0"/>
              <a:t>, 1904, The National Museum in </a:t>
            </a:r>
            <a:r>
              <a:rPr lang="it-IT" dirty="0" err="1"/>
              <a:t>Krakow</a:t>
            </a:r>
            <a:r>
              <a:rPr lang="it-IT" dirty="0"/>
              <a:t>, Polonia</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D75681"/>
                </a:solidFill>
                <a:effectLst/>
                <a:uLnTx/>
                <a:uFillTx/>
                <a:latin typeface="Avenir Next LT Pro"/>
                <a:ea typeface="+mn-ea"/>
                <a:cs typeface="+mn-cs"/>
                <a:hlinkClick r:id="rId2">
                  <a:extLst>
                    <a:ext uri="{A12FA001-AC4F-418D-AE19-62706E023703}">
                      <ahyp:hlinkClr xmlns:ahyp="http://schemas.microsoft.com/office/drawing/2018/hyperlinkcolor" val="tx"/>
                    </a:ext>
                  </a:extLst>
                </a:hlinkClick>
              </a:rPr>
              <a:t>https://www.savethechildren.it/cosa-facciamo/campagne/illuminiamo-il-futuro/povert%C3%A0-educativa</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D75681"/>
                </a:solidFill>
                <a:effectLst/>
                <a:uLnTx/>
                <a:uFillTx/>
                <a:latin typeface="Avenir Next LT Pro"/>
                <a:ea typeface="+mn-ea"/>
                <a:cs typeface="+mn-cs"/>
                <a:hlinkClick r:id="rId2">
                  <a:extLst>
                    <a:ext uri="{A12FA001-AC4F-418D-AE19-62706E023703}">
                      <ahyp:hlinkClr xmlns:ahyp="http://schemas.microsoft.com/office/drawing/2018/hyperlinkcolor" val="tx"/>
                    </a:ext>
                  </a:extLst>
                </a:hlinkClick>
              </a:rPr>
              <a:t>https://atlante.savethechildren.it/index.html</a:t>
            </a:r>
            <a:endParaRPr kumimoji="0" lang="it-IT" sz="20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prstClr val="black"/>
                </a:solidFill>
                <a:effectLst/>
                <a:uLnTx/>
                <a:uFillTx/>
                <a:latin typeface="Avenir Next LT Pro"/>
                <a:ea typeface="+mn-ea"/>
                <a:cs typeface="+mn-cs"/>
                <a:hlinkClick r:id="rId3"/>
              </a:rPr>
              <a:t>https://www.openpolis.it/parole/quali-sono-le-cause-della-poverta-educativa/</a:t>
            </a:r>
            <a:endParaRPr lang="it-IT" dirty="0"/>
          </a:p>
        </p:txBody>
      </p:sp>
    </p:spTree>
    <p:extLst>
      <p:ext uri="{BB962C8B-B14F-4D97-AF65-F5344CB8AC3E}">
        <p14:creationId xmlns:p14="http://schemas.microsoft.com/office/powerpoint/2010/main" val="1521118230"/>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emplate/>
  <TotalTime>140</TotalTime>
  <Words>344</Words>
  <Application>Microsoft Office PowerPoint</Application>
  <PresentationFormat>Widescreen</PresentationFormat>
  <Paragraphs>23</Paragraphs>
  <Slides>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Amasis MT Pro Light</vt:lpstr>
      <vt:lpstr>Arial</vt:lpstr>
      <vt:lpstr>Avenir Next LT Pro</vt:lpstr>
      <vt:lpstr>Avenir Next LT Pro Light</vt:lpstr>
      <vt:lpstr>Georgia Pro Semibold</vt:lpstr>
      <vt:lpstr>RocaVTI</vt:lpstr>
      <vt:lpstr>DESTINAZIONE FUTURO</vt:lpstr>
      <vt:lpstr>DEFINIZIONE</vt:lpstr>
      <vt:lpstr>DATI IN ITALIA</vt:lpstr>
      <vt:lpstr>… un disagio economico che si trasforma in disagio educativo …</vt:lpstr>
      <vt:lpstr>Presentazione standard di PowerPoint</vt:lpstr>
      <vt:lpstr>CONSIDERAZIONI</vt:lpstr>
      <vt:lpstr>È il tuo momento </vt:lpstr>
      <vt:lpstr>SITOGRAFIA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DESTINAZIONE FUTURO</dc:title>
  <dc:creator>Sara Padoan</dc:creator>
  <cp:lastModifiedBy>Sara Padoan</cp:lastModifiedBy>
  <cp:revision>10</cp:revision>
  <dcterms:created xsi:type="dcterms:W3CDTF">2021-11-30T15:54:48Z</dcterms:created>
  <dcterms:modified xsi:type="dcterms:W3CDTF">2021-12-02T15:12:36Z</dcterms:modified>
</cp:coreProperties>
</file>