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9" r:id="rId1"/>
  </p:sldMasterIdLst>
  <p:sldIdLst>
    <p:sldId id="256" r:id="rId2"/>
    <p:sldId id="260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EE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0B6341-9890-431F-9EFC-C4F7DBA5FB26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55D1C0-DB1D-4A27-A8D4-5A51067342AE}">
      <dgm:prSet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it-IT" dirty="0">
              <a:solidFill>
                <a:schemeClr val="tx1"/>
              </a:solidFill>
              <a:latin typeface="Arial Rounded MT Bold" panose="020F0704030504030204" pitchFamily="34" charset="0"/>
            </a:rPr>
            <a:t>La natura è da sempre fonte ispiratrice di moltissimi artisti!</a:t>
          </a:r>
          <a:endParaRPr lang="en-US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6B57EF3-547C-408D-866D-F4307B582E5A}" type="parTrans" cxnId="{D86EABC5-9A11-4C53-912A-785EFCA1BBF4}">
      <dgm:prSet/>
      <dgm:spPr/>
      <dgm:t>
        <a:bodyPr/>
        <a:lstStyle/>
        <a:p>
          <a:endParaRPr lang="en-US"/>
        </a:p>
      </dgm:t>
    </dgm:pt>
    <dgm:pt modelId="{50EB6B1E-BDE2-46D1-A455-2F19B52A2A05}" type="sibTrans" cxnId="{D86EABC5-9A11-4C53-912A-785EFCA1BBF4}">
      <dgm:prSet/>
      <dgm:spPr/>
      <dgm:t>
        <a:bodyPr/>
        <a:lstStyle/>
        <a:p>
          <a:endParaRPr lang="en-US"/>
        </a:p>
      </dgm:t>
    </dgm:pt>
    <dgm:pt modelId="{42D9F38A-CC75-4968-A12E-9C4A3CDB8D4F}">
      <dgm:prSet/>
      <dgm:spPr>
        <a:solidFill>
          <a:schemeClr val="accent1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  <a:latin typeface="Arial Rounded MT Bold" panose="020F0704030504030204" pitchFamily="34" charset="0"/>
            </a:rPr>
            <a:t>Come il buon Geppetto (il falegname che creò Pinocchio) a partire da un pezzo di legno, molti artisti hanno creato bellissime opere rendendo protagonista la natura</a:t>
          </a:r>
          <a:endParaRPr lang="en-US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D20697F-B598-4FAE-BF08-813BC99A9644}" type="parTrans" cxnId="{34E4E3BE-32FA-4799-AC05-4CBC517D1A63}">
      <dgm:prSet/>
      <dgm:spPr/>
      <dgm:t>
        <a:bodyPr/>
        <a:lstStyle/>
        <a:p>
          <a:endParaRPr lang="en-US"/>
        </a:p>
      </dgm:t>
    </dgm:pt>
    <dgm:pt modelId="{8C0577B8-BED4-4431-856E-5C6DF73C315D}" type="sibTrans" cxnId="{34E4E3BE-32FA-4799-AC05-4CBC517D1A63}">
      <dgm:prSet/>
      <dgm:spPr/>
      <dgm:t>
        <a:bodyPr/>
        <a:lstStyle/>
        <a:p>
          <a:endParaRPr lang="en-US"/>
        </a:p>
      </dgm:t>
    </dgm:pt>
    <dgm:pt modelId="{2AE57C39-0948-4166-81A8-D64944241A40}" type="pres">
      <dgm:prSet presAssocID="{BE0B6341-9890-431F-9EFC-C4F7DBA5FB26}" presName="Name0" presStyleCnt="0">
        <dgm:presLayoutVars>
          <dgm:dir/>
          <dgm:animLvl val="lvl"/>
          <dgm:resizeHandles val="exact"/>
        </dgm:presLayoutVars>
      </dgm:prSet>
      <dgm:spPr/>
    </dgm:pt>
    <dgm:pt modelId="{B95B63F7-ACE6-4988-8480-5F378EC639EA}" type="pres">
      <dgm:prSet presAssocID="{42D9F38A-CC75-4968-A12E-9C4A3CDB8D4F}" presName="boxAndChildren" presStyleCnt="0"/>
      <dgm:spPr/>
    </dgm:pt>
    <dgm:pt modelId="{F30FF6E1-AB2B-46C2-8982-E45033FFEC59}" type="pres">
      <dgm:prSet presAssocID="{42D9F38A-CC75-4968-A12E-9C4A3CDB8D4F}" presName="parentTextBox" presStyleLbl="node1" presStyleIdx="0" presStyleCnt="2" custLinFactNeighborY="1255"/>
      <dgm:spPr/>
    </dgm:pt>
    <dgm:pt modelId="{EFD6C348-8AFC-4DB2-883B-4C917186E422}" type="pres">
      <dgm:prSet presAssocID="{50EB6B1E-BDE2-46D1-A455-2F19B52A2A05}" presName="sp" presStyleCnt="0"/>
      <dgm:spPr/>
    </dgm:pt>
    <dgm:pt modelId="{171639D0-B464-47D9-9993-5DA557E8BF70}" type="pres">
      <dgm:prSet presAssocID="{7F55D1C0-DB1D-4A27-A8D4-5A51067342AE}" presName="arrowAndChildren" presStyleCnt="0"/>
      <dgm:spPr/>
    </dgm:pt>
    <dgm:pt modelId="{26BDA46D-6404-4744-B4E8-EF896ED51EA0}" type="pres">
      <dgm:prSet presAssocID="{7F55D1C0-DB1D-4A27-A8D4-5A51067342AE}" presName="parentTextArrow" presStyleLbl="node1" presStyleIdx="1" presStyleCnt="2"/>
      <dgm:spPr/>
    </dgm:pt>
  </dgm:ptLst>
  <dgm:cxnLst>
    <dgm:cxn modelId="{376F552E-B72B-4C3C-9697-AE27E1820662}" type="presOf" srcId="{BE0B6341-9890-431F-9EFC-C4F7DBA5FB26}" destId="{2AE57C39-0948-4166-81A8-D64944241A40}" srcOrd="0" destOrd="0" presId="urn:microsoft.com/office/officeart/2005/8/layout/process4"/>
    <dgm:cxn modelId="{79197730-0D5D-492B-8799-1E27DA282D5D}" type="presOf" srcId="{42D9F38A-CC75-4968-A12E-9C4A3CDB8D4F}" destId="{F30FF6E1-AB2B-46C2-8982-E45033FFEC59}" srcOrd="0" destOrd="0" presId="urn:microsoft.com/office/officeart/2005/8/layout/process4"/>
    <dgm:cxn modelId="{9CDCFE54-0F9F-496C-BD48-BA978E1F2419}" type="presOf" srcId="{7F55D1C0-DB1D-4A27-A8D4-5A51067342AE}" destId="{26BDA46D-6404-4744-B4E8-EF896ED51EA0}" srcOrd="0" destOrd="0" presId="urn:microsoft.com/office/officeart/2005/8/layout/process4"/>
    <dgm:cxn modelId="{34E4E3BE-32FA-4799-AC05-4CBC517D1A63}" srcId="{BE0B6341-9890-431F-9EFC-C4F7DBA5FB26}" destId="{42D9F38A-CC75-4968-A12E-9C4A3CDB8D4F}" srcOrd="1" destOrd="0" parTransId="{3D20697F-B598-4FAE-BF08-813BC99A9644}" sibTransId="{8C0577B8-BED4-4431-856E-5C6DF73C315D}"/>
    <dgm:cxn modelId="{D86EABC5-9A11-4C53-912A-785EFCA1BBF4}" srcId="{BE0B6341-9890-431F-9EFC-C4F7DBA5FB26}" destId="{7F55D1C0-DB1D-4A27-A8D4-5A51067342AE}" srcOrd="0" destOrd="0" parTransId="{36B57EF3-547C-408D-866D-F4307B582E5A}" sibTransId="{50EB6B1E-BDE2-46D1-A455-2F19B52A2A05}"/>
    <dgm:cxn modelId="{DEDE7759-E824-4D82-9D7E-285F5E097C1C}" type="presParOf" srcId="{2AE57C39-0948-4166-81A8-D64944241A40}" destId="{B95B63F7-ACE6-4988-8480-5F378EC639EA}" srcOrd="0" destOrd="0" presId="urn:microsoft.com/office/officeart/2005/8/layout/process4"/>
    <dgm:cxn modelId="{DE0C9FC5-C81F-4BC1-AE03-14829C933901}" type="presParOf" srcId="{B95B63F7-ACE6-4988-8480-5F378EC639EA}" destId="{F30FF6E1-AB2B-46C2-8982-E45033FFEC59}" srcOrd="0" destOrd="0" presId="urn:microsoft.com/office/officeart/2005/8/layout/process4"/>
    <dgm:cxn modelId="{0D560D4F-7811-4624-8A7A-F4255E6B025B}" type="presParOf" srcId="{2AE57C39-0948-4166-81A8-D64944241A40}" destId="{EFD6C348-8AFC-4DB2-883B-4C917186E422}" srcOrd="1" destOrd="0" presId="urn:microsoft.com/office/officeart/2005/8/layout/process4"/>
    <dgm:cxn modelId="{BEC18248-FE78-45D3-9D9A-DA22DB9998D1}" type="presParOf" srcId="{2AE57C39-0948-4166-81A8-D64944241A40}" destId="{171639D0-B464-47D9-9993-5DA557E8BF70}" srcOrd="2" destOrd="0" presId="urn:microsoft.com/office/officeart/2005/8/layout/process4"/>
    <dgm:cxn modelId="{BDE7C7AD-4772-445E-8DFA-9042544A9944}" type="presParOf" srcId="{171639D0-B464-47D9-9993-5DA557E8BF70}" destId="{26BDA46D-6404-4744-B4E8-EF896ED51EA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FF6E1-AB2B-46C2-8982-E45033FFEC59}">
      <dsp:nvSpPr>
        <dsp:cNvPr id="0" name=""/>
        <dsp:cNvSpPr/>
      </dsp:nvSpPr>
      <dsp:spPr>
        <a:xfrm>
          <a:off x="0" y="2525570"/>
          <a:ext cx="9774315" cy="1655810"/>
        </a:xfrm>
        <a:prstGeom prst="rect">
          <a:avLst/>
        </a:prstGeom>
        <a:solidFill>
          <a:schemeClr val="accent1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>
              <a:solidFill>
                <a:schemeClr val="tx1"/>
              </a:solidFill>
              <a:latin typeface="Arial Rounded MT Bold" panose="020F0704030504030204" pitchFamily="34" charset="0"/>
            </a:rPr>
            <a:t>Come il buon Geppetto (il falegname che creò Pinocchio) a partire da un pezzo di legno, molti artisti hanno creato bellissime opere rendendo protagonista la natura</a:t>
          </a:r>
          <a:endParaRPr lang="en-US" sz="26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0" y="2525570"/>
        <a:ext cx="9774315" cy="1655810"/>
      </dsp:txXfrm>
    </dsp:sp>
    <dsp:sp modelId="{26BDA46D-6404-4744-B4E8-EF896ED51EA0}">
      <dsp:nvSpPr>
        <dsp:cNvPr id="0" name=""/>
        <dsp:cNvSpPr/>
      </dsp:nvSpPr>
      <dsp:spPr>
        <a:xfrm rot="10800000">
          <a:off x="0" y="1885"/>
          <a:ext cx="9774315" cy="2546636"/>
        </a:xfrm>
        <a:prstGeom prst="upArrowCallout">
          <a:avLst/>
        </a:prstGeom>
        <a:solidFill>
          <a:srgbClr val="FFC000"/>
        </a:solidFill>
        <a:ln w="15875" cap="rnd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>
              <a:solidFill>
                <a:schemeClr val="tx1"/>
              </a:solidFill>
              <a:latin typeface="Arial Rounded MT Bold" panose="020F0704030504030204" pitchFamily="34" charset="0"/>
            </a:rPr>
            <a:t>La natura è da sempre fonte ispiratrice di moltissimi artisti!</a:t>
          </a:r>
          <a:endParaRPr lang="en-US" sz="26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 rot="10800000">
        <a:off x="0" y="1885"/>
        <a:ext cx="9774315" cy="1654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74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41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7180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18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721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845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93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79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51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02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512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933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59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49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1409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05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3EE259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8CABA-799F-4CA0-BA02-4B1D3B5C7252}" type="datetimeFigureOut">
              <a:rPr lang="it-IT" smtClean="0"/>
              <a:t>02/12/2021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85CC516-0D97-47D5-A354-6FB4BD0380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25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  <p:sldLayoutId id="21474840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albero, erba, esterni, pianta&#10;&#10;Descrizione generata automaticamente">
            <a:extLst>
              <a:ext uri="{FF2B5EF4-FFF2-40B4-BE49-F238E27FC236}">
                <a16:creationId xmlns:a16="http://schemas.microsoft.com/office/drawing/2014/main" id="{D655BBD0-3C24-4ADD-B5F4-B1957845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59"/>
          <a:stretch/>
        </p:blipFill>
        <p:spPr>
          <a:xfrm>
            <a:off x="-133350" y="-79759"/>
            <a:ext cx="12325350" cy="693301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7341138-908F-4669-8220-FF29F8D8C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8460" y="278835"/>
            <a:ext cx="6115060" cy="135100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Arial Rounded MT Bold" panose="020F0704030504030204" pitchFamily="34" charset="0"/>
              </a:rPr>
              <a:t>ARTE O NATURA?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ECE456-39A0-4C85-A8FB-02E5B7B64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290" y="1601138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 Rounded MT Bold" panose="020F0704030504030204" pitchFamily="34" charset="0"/>
              </a:rPr>
              <a:t>Parchi naturali per vivere la magia della natura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095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1D7AB-9CF8-4A7E-A14B-70D51D97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24" y="432982"/>
            <a:ext cx="9063252" cy="1115914"/>
          </a:xfrm>
        </p:spPr>
        <p:txBody>
          <a:bodyPr/>
          <a:lstStyle/>
          <a:p>
            <a:pPr algn="ctr"/>
            <a:r>
              <a:rPr lang="it-IT" b="1" dirty="0">
                <a:latin typeface="Arial Rounded MT Bold" panose="020F0704030504030204" pitchFamily="34" charset="0"/>
              </a:rPr>
              <a:t>NATURA PROTAGONISTA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DB85016-73D4-4585-A690-83D5F15790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9601046"/>
              </p:ext>
            </p:extLst>
          </p:nvPr>
        </p:nvGraphicFramePr>
        <p:xfrm>
          <a:off x="1233996" y="1731146"/>
          <a:ext cx="9774315" cy="4181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42DA643F-3522-4244-A04A-5404E4CC3A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55" y="342049"/>
            <a:ext cx="1930956" cy="1206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303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6C859-EC0A-412B-A724-0B52A0C9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784" y="428780"/>
            <a:ext cx="3901627" cy="1136342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Parco dei Mostri di Bomarzo</a:t>
            </a:r>
            <a:br>
              <a:rPr lang="it-IT" b="1" dirty="0"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</a:br>
            <a:r>
              <a:rPr lang="it-IT" b="1" dirty="0"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  <a:t>(Italia)</a:t>
            </a:r>
            <a:br>
              <a:rPr lang="it-IT" b="1" dirty="0">
                <a:effectLst/>
                <a:highlight>
                  <a:srgbClr val="FFFF00"/>
                </a:highlight>
                <a:latin typeface="Arial Rounded MT Bold" panose="020F0704030504030204" pitchFamily="34" charset="0"/>
              </a:rPr>
            </a:br>
            <a:endParaRPr lang="it-IT" dirty="0">
              <a:highlight>
                <a:srgbClr val="FFFF00"/>
              </a:highlight>
              <a:latin typeface="Arial Rounded MT Bold" panose="020F0704030504030204" pitchFamily="34" charset="0"/>
            </a:endParaRPr>
          </a:p>
        </p:txBody>
      </p:sp>
      <p:pic>
        <p:nvPicPr>
          <p:cNvPr id="6" name="Segnaposto contenuto 5" descr="Immagine che contiene albero, esterni, pietra&#10;&#10;Descrizione generata automaticamente">
            <a:extLst>
              <a:ext uri="{FF2B5EF4-FFF2-40B4-BE49-F238E27FC236}">
                <a16:creationId xmlns:a16="http://schemas.microsoft.com/office/drawing/2014/main" id="{C370F921-81F2-4ECD-AF27-F06737011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70" y="446088"/>
            <a:ext cx="5118567" cy="279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B423F4-D6DC-4626-9C58-3A23E3A6D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93794" y="1598612"/>
            <a:ext cx="4856085" cy="2792412"/>
          </a:xfrm>
          <a:solidFill>
            <a:schemeClr val="bg1">
              <a:alpha val="65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it-IT" sz="200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Il Parco dei Mostri chiamato anche Sacro Bosco o Villa delle Meraviglie di </a:t>
            </a:r>
            <a:r>
              <a:rPr lang="it-IT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Bomarzo</a:t>
            </a:r>
            <a:r>
              <a:rPr lang="it-IT" sz="200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, si trova  in </a:t>
            </a:r>
            <a:r>
              <a:rPr lang="it-IT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provincia di Viterbo</a:t>
            </a:r>
          </a:p>
          <a:p>
            <a:r>
              <a:rPr lang="it-IT" sz="2000" i="0" dirty="0">
                <a:solidFill>
                  <a:srgbClr val="202122"/>
                </a:solidFill>
                <a:effectLst/>
                <a:latin typeface="Arial Rounded MT Bold" panose="020F0704030504030204" pitchFamily="34" charset="0"/>
              </a:rPr>
              <a:t>Si tratta di un parco naturale decorato da numerose sculture del 16esimo secolo che rappresentano animali mitologici, divinità e mostri.</a:t>
            </a:r>
          </a:p>
          <a:p>
            <a:endParaRPr lang="it-IT" dirty="0">
              <a:solidFill>
                <a:srgbClr val="202122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" name="Immagine 7" descr="Immagine che contiene albero, pianta, esterni, foresta&#10;&#10;Descrizione generata automaticamente">
            <a:extLst>
              <a:ext uri="{FF2B5EF4-FFF2-40B4-BE49-F238E27FC236}">
                <a16:creationId xmlns:a16="http://schemas.microsoft.com/office/drawing/2014/main" id="{BDE50E3C-69BB-40AA-837A-74C9CBB17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570" y="3594926"/>
            <a:ext cx="5118567" cy="257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811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2ABF8A-2702-45B3-AF28-EFF9D168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200" b="1" dirty="0">
                <a:effectLst/>
                <a:highlight>
                  <a:srgbClr val="00FFFF"/>
                </a:highlight>
                <a:latin typeface="Arial Rounded MT Bold" panose="020F0704030504030204" pitchFamily="34" charset="0"/>
              </a:rPr>
              <a:t>Yorkshire Sculpture Park, (</a:t>
            </a:r>
            <a:r>
              <a:rPr lang="en-US" sz="2200" b="1" dirty="0" err="1">
                <a:highlight>
                  <a:srgbClr val="00FFFF"/>
                </a:highlight>
                <a:latin typeface="Arial Rounded MT Bold" panose="020F0704030504030204" pitchFamily="34" charset="0"/>
              </a:rPr>
              <a:t>I</a:t>
            </a:r>
            <a:r>
              <a:rPr lang="en-US" sz="2200" b="1" dirty="0" err="1">
                <a:effectLst/>
                <a:highlight>
                  <a:srgbClr val="00FFFF"/>
                </a:highlight>
                <a:latin typeface="Arial Rounded MT Bold" panose="020F0704030504030204" pitchFamily="34" charset="0"/>
              </a:rPr>
              <a:t>nghilterra</a:t>
            </a:r>
            <a:r>
              <a:rPr lang="en-US" sz="2200" b="1" dirty="0">
                <a:effectLst/>
                <a:highlight>
                  <a:srgbClr val="00FFFF"/>
                </a:highlight>
                <a:latin typeface="Arial Rounded MT Bold" panose="020F0704030504030204" pitchFamily="34" charset="0"/>
              </a:rPr>
              <a:t>)</a:t>
            </a:r>
            <a:br>
              <a:rPr lang="en-US" b="1" dirty="0">
                <a:effectLst/>
                <a:highlight>
                  <a:srgbClr val="00FFFF"/>
                </a:highlight>
                <a:latin typeface="Arial Rounded MT Bold" panose="020F0704030504030204" pitchFamily="34" charset="0"/>
              </a:rPr>
            </a:br>
            <a:endParaRPr lang="it-IT" dirty="0">
              <a:highlight>
                <a:srgbClr val="00FFFF"/>
              </a:highlight>
              <a:latin typeface="Arial Rounded MT Bold" panose="020F0704030504030204" pitchFamily="34" charset="0"/>
            </a:endParaRPr>
          </a:p>
        </p:txBody>
      </p:sp>
      <p:pic>
        <p:nvPicPr>
          <p:cNvPr id="6" name="Segnaposto contenuto 5" descr="Immagine che contiene testo, cielo, esterni, colorato&#10;&#10;Descrizione generata automaticamente">
            <a:extLst>
              <a:ext uri="{FF2B5EF4-FFF2-40B4-BE49-F238E27FC236}">
                <a16:creationId xmlns:a16="http://schemas.microsoft.com/office/drawing/2014/main" id="{02C93583-54A4-4CDB-A4FE-7561294B5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6" y="3575648"/>
            <a:ext cx="3734231" cy="283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B0A3C9-3867-4563-AAB2-9609511F4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7477" y="1598614"/>
            <a:ext cx="4030462" cy="1249362"/>
          </a:xfrm>
          <a:solidFill>
            <a:schemeClr val="bg1">
              <a:alpha val="69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it-IT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Lo Yorkshire </a:t>
            </a:r>
            <a:r>
              <a:rPr lang="it-IT" sz="20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Sculpture</a:t>
            </a:r>
            <a:r>
              <a:rPr lang="it-IT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Park è una galleria d'arte all'aperto in Inghilterra</a:t>
            </a:r>
          </a:p>
          <a:p>
            <a:endParaRPr lang="it-IT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albero, cielo, erba, esterni&#10;&#10;Descrizione generata automaticamente">
            <a:extLst>
              <a:ext uri="{FF2B5EF4-FFF2-40B4-BE49-F238E27FC236}">
                <a16:creationId xmlns:a16="http://schemas.microsoft.com/office/drawing/2014/main" id="{211D03E0-492A-4A1B-9269-465C3394D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64" y="446088"/>
            <a:ext cx="4172746" cy="312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43E7D87-22E8-41CD-BB66-79079D1E36F8}"/>
              </a:ext>
            </a:extLst>
          </p:cNvPr>
          <p:cNvSpPr txBox="1"/>
          <p:nvPr/>
        </p:nvSpPr>
        <p:spPr>
          <a:xfrm>
            <a:off x="6804623" y="3999390"/>
            <a:ext cx="4251387" cy="923330"/>
          </a:xfrm>
          <a:prstGeom prst="rect">
            <a:avLst/>
          </a:prstGeom>
          <a:solidFill>
            <a:srgbClr val="FFFFFF">
              <a:alpha val="66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E' un posto incredibile dove si può passeggiare nella natura, tra opere d'arte incredibili.</a:t>
            </a:r>
            <a:endParaRPr lang="it-IT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8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B63573-ED9D-42E2-8CCC-4E069BE46733}"/>
              </a:ext>
            </a:extLst>
          </p:cNvPr>
          <p:cNvSpPr txBox="1"/>
          <p:nvPr/>
        </p:nvSpPr>
        <p:spPr>
          <a:xfrm>
            <a:off x="2314112" y="497150"/>
            <a:ext cx="3781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2000" b="1" dirty="0">
                <a:effectLst/>
                <a:highlight>
                  <a:srgbClr val="FF00FF"/>
                </a:highlight>
                <a:latin typeface="Arial Rounded MT Bold" panose="020F0704030504030204" pitchFamily="34" charset="0"/>
              </a:rPr>
              <a:t>De Cordova </a:t>
            </a:r>
            <a:r>
              <a:rPr lang="it-IT" sz="2000" b="1" dirty="0" err="1">
                <a:effectLst/>
                <a:highlight>
                  <a:srgbClr val="FF00FF"/>
                </a:highlight>
                <a:latin typeface="Arial Rounded MT Bold" panose="020F0704030504030204" pitchFamily="34" charset="0"/>
              </a:rPr>
              <a:t>Sculpture</a:t>
            </a:r>
            <a:r>
              <a:rPr lang="it-IT" sz="2000" b="1" dirty="0">
                <a:effectLst/>
                <a:highlight>
                  <a:srgbClr val="FF00FF"/>
                </a:highlight>
                <a:latin typeface="Arial Rounded MT Bold" panose="020F0704030504030204" pitchFamily="34" charset="0"/>
              </a:rPr>
              <a:t> Park and Museum</a:t>
            </a:r>
          </a:p>
          <a:p>
            <a:pPr algn="ctr" fontAlgn="base"/>
            <a:r>
              <a:rPr lang="it-IT" sz="2000" b="1" dirty="0">
                <a:highlight>
                  <a:srgbClr val="FF00FF"/>
                </a:highlight>
                <a:latin typeface="Arial Rounded MT Bold" panose="020F0704030504030204" pitchFamily="34" charset="0"/>
              </a:rPr>
              <a:t>(America)</a:t>
            </a:r>
            <a:endParaRPr lang="it-IT" sz="2000" b="1" dirty="0">
              <a:effectLst/>
              <a:highlight>
                <a:srgbClr val="FF00FF"/>
              </a:highlight>
              <a:latin typeface="Arial Rounded MT Bold" panose="020F0704030504030204" pitchFamily="34" charset="0"/>
            </a:endParaRPr>
          </a:p>
        </p:txBody>
      </p:sp>
      <p:pic>
        <p:nvPicPr>
          <p:cNvPr id="5" name="Immagine 4" descr="Immagine che contiene esterni, erba, albero, edificio&#10;&#10;Descrizione generata automaticamente">
            <a:extLst>
              <a:ext uri="{FF2B5EF4-FFF2-40B4-BE49-F238E27FC236}">
                <a16:creationId xmlns:a16="http://schemas.microsoft.com/office/drawing/2014/main" id="{1B9920B0-8022-49C6-ABDC-69B2D8B5A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43" y="1512813"/>
            <a:ext cx="4713025" cy="47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64B3BDD-072B-44F8-9261-598F199A870A}"/>
              </a:ext>
            </a:extLst>
          </p:cNvPr>
          <p:cNvSpPr txBox="1"/>
          <p:nvPr/>
        </p:nvSpPr>
        <p:spPr>
          <a:xfrm>
            <a:off x="7522437" y="3268419"/>
            <a:ext cx="4114800" cy="2862322"/>
          </a:xfrm>
          <a:prstGeom prst="rect">
            <a:avLst/>
          </a:prstGeom>
          <a:solidFill>
            <a:srgbClr val="FFFFFF">
              <a:alpha val="61000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dirty="0">
                <a:latin typeface="Arial Rounded MT Bold" panose="020F0704030504030204" pitchFamily="34" charset="0"/>
              </a:rPr>
              <a:t>Il nome del parco sottolinea la sua attenzione verso la scultura e sostiene l'obiettivo dell'istituzione di diventare un importante parco di sculture.</a:t>
            </a:r>
          </a:p>
          <a:p>
            <a:endParaRPr lang="it-IT" dirty="0">
              <a:latin typeface="Arial Rounded MT Bold" panose="020F0704030504030204" pitchFamily="34" charset="0"/>
            </a:endParaRPr>
          </a:p>
          <a:p>
            <a:r>
              <a:rPr lang="it-IT" dirty="0">
                <a:latin typeface="Arial Rounded MT Bold" panose="020F0704030504030204" pitchFamily="34" charset="0"/>
              </a:rPr>
              <a:t> Ci sono tante sculture di grandi dimensioni, all'aperto, moderne e contemporanee. Il parco ospita più di 60 opere.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E5CED6-F637-4A40-86D8-82FD2AA40F84}"/>
              </a:ext>
            </a:extLst>
          </p:cNvPr>
          <p:cNvSpPr txBox="1"/>
          <p:nvPr/>
        </p:nvSpPr>
        <p:spPr>
          <a:xfrm>
            <a:off x="7522437" y="1219199"/>
            <a:ext cx="3952875" cy="1200329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it-IT" dirty="0">
                <a:latin typeface="Arial Rounded MT Bold" panose="020F0704030504030204" pitchFamily="34" charset="0"/>
              </a:rPr>
              <a:t>Il </a:t>
            </a:r>
            <a:r>
              <a:rPr lang="it-IT" dirty="0" err="1">
                <a:latin typeface="Arial Rounded MT Bold" panose="020F0704030504030204" pitchFamily="34" charset="0"/>
              </a:rPr>
              <a:t>DeCordova</a:t>
            </a:r>
            <a:r>
              <a:rPr lang="it-IT" dirty="0">
                <a:latin typeface="Arial Rounded MT Bold" panose="020F0704030504030204" pitchFamily="34" charset="0"/>
              </a:rPr>
              <a:t> </a:t>
            </a:r>
            <a:r>
              <a:rPr lang="it-IT" dirty="0" err="1">
                <a:latin typeface="Arial Rounded MT Bold" panose="020F0704030504030204" pitchFamily="34" charset="0"/>
              </a:rPr>
              <a:t>Sculpture</a:t>
            </a:r>
            <a:r>
              <a:rPr lang="it-IT" dirty="0">
                <a:latin typeface="Arial Rounded MT Bold" panose="020F0704030504030204" pitchFamily="34" charset="0"/>
              </a:rPr>
              <a:t> Park and Museum è stato creato nel 1950 e si trova a Lincoln nel Massachusetts (America)</a:t>
            </a:r>
          </a:p>
        </p:txBody>
      </p:sp>
    </p:spTree>
    <p:extLst>
      <p:ext uri="{BB962C8B-B14F-4D97-AF65-F5344CB8AC3E}">
        <p14:creationId xmlns:p14="http://schemas.microsoft.com/office/powerpoint/2010/main" val="419829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EB155D-53C6-4988-A9DA-59D112605CE2}"/>
              </a:ext>
            </a:extLst>
          </p:cNvPr>
          <p:cNvSpPr txBox="1"/>
          <p:nvPr/>
        </p:nvSpPr>
        <p:spPr>
          <a:xfrm>
            <a:off x="4298272" y="878889"/>
            <a:ext cx="3595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rial Rounded MT Bold" panose="020F0704030504030204" pitchFamily="34" charset="0"/>
              </a:rPr>
              <a:t>ALTRI PARCHI DA SCOPRIRE…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7A836A-DD9C-4FB1-9F77-1728F78FC110}"/>
              </a:ext>
            </a:extLst>
          </p:cNvPr>
          <p:cNvSpPr txBox="1"/>
          <p:nvPr/>
        </p:nvSpPr>
        <p:spPr>
          <a:xfrm>
            <a:off x="1932372" y="2228296"/>
            <a:ext cx="8327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Arial Rounded MT Bold" panose="020F0704030504030204" pitchFamily="34" charset="0"/>
              </a:rPr>
              <a:t> Socrates Sculpture Park, New York (America)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effectLst/>
                <a:latin typeface="Arial Rounded MT Bold" panose="020F0704030504030204" pitchFamily="34" charset="0"/>
              </a:rPr>
              <a:t>Fondazione </a:t>
            </a:r>
            <a:r>
              <a:rPr lang="it-IT" b="1" dirty="0" err="1">
                <a:effectLst/>
                <a:latin typeface="Arial Rounded MT Bold" panose="020F0704030504030204" pitchFamily="34" charset="0"/>
              </a:rPr>
              <a:t>Maeght</a:t>
            </a:r>
            <a:r>
              <a:rPr lang="it-IT" b="1" dirty="0">
                <a:effectLst/>
                <a:latin typeface="Arial Rounded MT Bold" panose="020F0704030504030204" pitchFamily="34" charset="0"/>
              </a:rPr>
              <a:t>, St. Paul de Vence (Francia)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effectLst/>
                <a:latin typeface="Arial Rounded MT Bold" panose="020F0704030504030204" pitchFamily="34" charset="0"/>
              </a:rPr>
              <a:t> </a:t>
            </a:r>
            <a:r>
              <a:rPr lang="it-IT" b="1" dirty="0" err="1">
                <a:effectLst/>
                <a:latin typeface="Arial Rounded MT Bold" panose="020F0704030504030204" pitchFamily="34" charset="0"/>
              </a:rPr>
              <a:t>Ekebergparken</a:t>
            </a:r>
            <a:r>
              <a:rPr lang="it-IT" b="1" dirty="0">
                <a:effectLst/>
                <a:latin typeface="Arial Rounded MT Bold" panose="020F0704030504030204" pitchFamily="34" charset="0"/>
              </a:rPr>
              <a:t> </a:t>
            </a:r>
            <a:r>
              <a:rPr lang="it-IT" b="1" dirty="0" err="1">
                <a:effectLst/>
                <a:latin typeface="Arial Rounded MT Bold" panose="020F0704030504030204" pitchFamily="34" charset="0"/>
              </a:rPr>
              <a:t>Sculpture</a:t>
            </a:r>
            <a:r>
              <a:rPr lang="it-IT" b="1" dirty="0">
                <a:effectLst/>
                <a:latin typeface="Arial Rounded MT Bold" panose="020F0704030504030204" pitchFamily="34" charset="0"/>
              </a:rPr>
              <a:t> Park, Oslo (Norvegia)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 err="1">
                <a:effectLst/>
                <a:latin typeface="Arial Rounded MT Bold" panose="020F0704030504030204" pitchFamily="34" charset="0"/>
              </a:rPr>
              <a:t>Laumeier</a:t>
            </a:r>
            <a:r>
              <a:rPr lang="it-IT" b="1" dirty="0">
                <a:effectLst/>
                <a:latin typeface="Arial Rounded MT Bold" panose="020F0704030504030204" pitchFamily="34" charset="0"/>
              </a:rPr>
              <a:t> </a:t>
            </a:r>
            <a:r>
              <a:rPr lang="it-IT" b="1" dirty="0" err="1">
                <a:effectLst/>
                <a:latin typeface="Arial Rounded MT Bold" panose="020F0704030504030204" pitchFamily="34" charset="0"/>
              </a:rPr>
              <a:t>Sculpture</a:t>
            </a:r>
            <a:r>
              <a:rPr lang="it-IT" b="1" dirty="0">
                <a:effectLst/>
                <a:latin typeface="Arial Rounded MT Bold" panose="020F0704030504030204" pitchFamily="34" charset="0"/>
              </a:rPr>
              <a:t> Park, </a:t>
            </a:r>
            <a:r>
              <a:rPr lang="it-IT" b="1" dirty="0" err="1">
                <a:effectLst/>
                <a:latin typeface="Arial Rounded MT Bold" panose="020F0704030504030204" pitchFamily="34" charset="0"/>
              </a:rPr>
              <a:t>Sunset</a:t>
            </a:r>
            <a:r>
              <a:rPr lang="it-IT" b="1" dirty="0">
                <a:effectLst/>
                <a:latin typeface="Arial Rounded MT Bold" panose="020F0704030504030204" pitchFamily="34" charset="0"/>
              </a:rPr>
              <a:t> Hills (America)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b="1" dirty="0">
              <a:effectLst/>
              <a:latin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effectLst/>
              <a:latin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effectLst/>
              <a:latin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5" name="Immagine 4" descr="Immagine che contiene erba, esterni, cielo, edificio&#10;&#10;Descrizione generata automaticamente">
            <a:extLst>
              <a:ext uri="{FF2B5EF4-FFF2-40B4-BE49-F238E27FC236}">
                <a16:creationId xmlns:a16="http://schemas.microsoft.com/office/drawing/2014/main" id="{633D3107-E3BF-4502-86CE-224668212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72" y="3785358"/>
            <a:ext cx="3722993" cy="2792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Immagine che contiene albero, esterni, pianta, conifera&#10;&#10;Descrizione generata automaticamente">
            <a:extLst>
              <a:ext uri="{FF2B5EF4-FFF2-40B4-BE49-F238E27FC236}">
                <a16:creationId xmlns:a16="http://schemas.microsoft.com/office/drawing/2014/main" id="{6D7368D7-DF53-4FF5-9433-F07CD6363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97" y="3791482"/>
            <a:ext cx="4126545" cy="275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Immagine che contiene albero, esterni, pianta&#10;&#10;Descrizione generata automaticamente">
            <a:extLst>
              <a:ext uri="{FF2B5EF4-FFF2-40B4-BE49-F238E27FC236}">
                <a16:creationId xmlns:a16="http://schemas.microsoft.com/office/drawing/2014/main" id="{F8E4927D-1697-4F01-AF6D-31166A59B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6" y="220439"/>
            <a:ext cx="3016096" cy="2007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 descr="Immagine che contiene albero, esterni, mammifero, inpiedi&#10;&#10;Descrizione generata automaticamente">
            <a:extLst>
              <a:ext uri="{FF2B5EF4-FFF2-40B4-BE49-F238E27FC236}">
                <a16:creationId xmlns:a16="http://schemas.microsoft.com/office/drawing/2014/main" id="{9BBD6361-8B00-47B9-9467-773D5D8859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72" y="280399"/>
            <a:ext cx="2547881" cy="191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249879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128</TotalTime>
  <Words>263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Arial Rounded MT Bold</vt:lpstr>
      <vt:lpstr>Century Gothic</vt:lpstr>
      <vt:lpstr>Poppins</vt:lpstr>
      <vt:lpstr>Wingdings 3</vt:lpstr>
      <vt:lpstr>Filo</vt:lpstr>
      <vt:lpstr>ARTE O NATURA?</vt:lpstr>
      <vt:lpstr>NATURA PROTAGONISTA</vt:lpstr>
      <vt:lpstr>Parco dei Mostri di Bomarzo (Italia) </vt:lpstr>
      <vt:lpstr>Yorkshire Sculpture Park, (Inghilterra)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O NATURA?</dc:title>
  <dc:creator>Miriam Turco</dc:creator>
  <cp:lastModifiedBy>Miriam Turco</cp:lastModifiedBy>
  <cp:revision>2</cp:revision>
  <dcterms:created xsi:type="dcterms:W3CDTF">2021-12-01T10:18:19Z</dcterms:created>
  <dcterms:modified xsi:type="dcterms:W3CDTF">2021-12-02T16:10:33Z</dcterms:modified>
</cp:coreProperties>
</file>